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4" r:id="rId3"/>
    <p:sldId id="637" r:id="rId4"/>
    <p:sldId id="635" r:id="rId5"/>
    <p:sldId id="638" r:id="rId6"/>
    <p:sldId id="505" r:id="rId7"/>
    <p:sldId id="639" r:id="rId8"/>
    <p:sldId id="353" r:id="rId9"/>
    <p:sldId id="636" r:id="rId10"/>
    <p:sldId id="624" r:id="rId11"/>
    <p:sldId id="625" r:id="rId12"/>
    <p:sldId id="626" r:id="rId13"/>
    <p:sldId id="627" r:id="rId14"/>
    <p:sldId id="628" r:id="rId15"/>
    <p:sldId id="629" r:id="rId16"/>
    <p:sldId id="620" r:id="rId17"/>
    <p:sldId id="621" r:id="rId18"/>
    <p:sldId id="622" r:id="rId19"/>
    <p:sldId id="623" r:id="rId20"/>
    <p:sldId id="630" r:id="rId21"/>
    <p:sldId id="631" r:id="rId22"/>
    <p:sldId id="632" r:id="rId23"/>
    <p:sldId id="633" r:id="rId24"/>
    <p:sldId id="634" r:id="rId25"/>
    <p:sldId id="641" r:id="rId26"/>
    <p:sldId id="374" r:id="rId27"/>
    <p:sldId id="642" r:id="rId28"/>
    <p:sldId id="267" r:id="rId29"/>
    <p:sldId id="619" r:id="rId30"/>
  </p:sldIdLst>
  <p:sldSz cx="24384000" cy="13716000"/>
  <p:notesSz cx="10234613" cy="14662150"/>
  <p:embeddedFontLst>
    <p:embeddedFont>
      <p:font typeface="Arimo" panose="02010600030101010101" charset="-122"/>
      <p:regular r:id="rId31"/>
    </p:embeddedFont>
    <p:embeddedFont>
      <p:font typeface="FangSong" panose="02010609060101010101" pitchFamily="49" charset="-122"/>
      <p:regular r:id="rId32"/>
    </p:embeddedFont>
    <p:embeddedFont>
      <p:font typeface="Abadi" panose="020B0604020104020204" pitchFamily="34" charset="0"/>
      <p:regular r:id="rId33"/>
    </p:embeddedFon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等线" panose="02010600030101010101" pitchFamily="2" charset="-122"/>
      <p:regular r:id="rId40"/>
      <p:bold r:id="rId41"/>
    </p:embeddedFont>
    <p:embeddedFont>
      <p:font typeface="华光标题宋_CNKI" panose="02000500000000000000" pitchFamily="2" charset="-122"/>
      <p:regular r:id="rId42"/>
    </p:embeddedFont>
    <p:embeddedFont>
      <p:font typeface="华光黑变_CNKI" panose="02000500000000000000" pitchFamily="2" charset="-122"/>
      <p:regular r:id="rId43"/>
    </p:embeddedFont>
    <p:embeddedFont>
      <p:font typeface="华文彩云" panose="02010800040101010101" pitchFamily="2" charset="-122"/>
      <p:regular r:id="rId44"/>
    </p:embeddedFont>
    <p:embeddedFont>
      <p:font typeface="华文楷体" panose="02010600040101010101" pitchFamily="2" charset="-122"/>
      <p:regular r:id="rId45"/>
    </p:embeddedFont>
    <p:embeddedFont>
      <p:font typeface="华文隶书" panose="02010800040101010101" pitchFamily="2" charset="-122"/>
      <p:regular r:id="rId46"/>
    </p:embeddedFont>
    <p:embeddedFont>
      <p:font typeface="华文行楷" panose="02010800040101010101" pitchFamily="2" charset="-122"/>
      <p:regular r:id="rId47"/>
    </p:embeddedFont>
    <p:embeddedFont>
      <p:font typeface="华文中宋" panose="02010600040101010101" pitchFamily="2" charset="-122"/>
      <p:regular r:id="rId48"/>
    </p:embeddedFont>
    <p:embeddedFont>
      <p:font typeface="楷体" panose="02010609060101010101" pitchFamily="49" charset="-122"/>
      <p:regular r:id="rId49"/>
    </p:embeddedFont>
    <p:embeddedFont>
      <p:font typeface="微软雅黑" panose="020B0503020204020204" pitchFamily="34" charset="-122"/>
      <p:regular r:id="rId50"/>
      <p:bold r:id="rId51"/>
    </p:embeddedFont>
    <p:embeddedFont>
      <p:font typeface="新宋体" panose="02010609030101010101" pitchFamily="49" charset="-122"/>
      <p:regular r:id="rId52"/>
    </p:embeddedFont>
  </p:embeddedFontLst>
  <p:custDataLst>
    <p:tags r:id="rId5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CCD9"/>
    <a:srgbClr val="D5333E"/>
    <a:srgbClr val="DC7956"/>
    <a:srgbClr val="FCE4E6"/>
    <a:srgbClr val="D91C2F"/>
    <a:srgbClr val="FFFFFF"/>
    <a:srgbClr val="42465F"/>
    <a:srgbClr val="ECF1F7"/>
    <a:srgbClr val="5F65B0"/>
    <a:srgbClr val="E9ED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5" autoAdjust="0"/>
    <p:restoredTop sz="94660"/>
  </p:normalViewPr>
  <p:slideViewPr>
    <p:cSldViewPr snapToGrid="0">
      <p:cViewPr>
        <p:scale>
          <a:sx n="40" d="100"/>
          <a:sy n="40" d="100"/>
        </p:scale>
        <p:origin x="69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663999999999992E-3"/>
          <c:y val="4.1954100000000001E-2"/>
          <c:w val="0.98057700000000003"/>
          <c:h val="0.886517"/>
        </c:manualLayout>
      </c:layout>
      <c:areaChart>
        <c:grouping val="standard"/>
        <c:varyColors val="0"/>
        <c:ser>
          <c:idx val="1"/>
          <c:order val="0"/>
          <c:tx>
            <c:strRef>
              <c:f>Sheet1!$C$1</c:f>
              <c:strCache>
                <c:ptCount val="1"/>
                <c:pt idx="0">
                  <c:v>Series One</c:v>
                </c:pt>
              </c:strCache>
            </c:strRef>
          </c:tx>
          <c:spPr>
            <a:solidFill>
              <a:srgbClr val="42465F"/>
            </a:solidFill>
            <a:ln w="38100" cap="flat">
              <a:noFill/>
              <a:miter lim="400000"/>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0-8800-45F3-8C6D-25B9EB9AE8BA}"/>
            </c:ext>
          </c:extLst>
        </c:ser>
        <c:ser>
          <c:idx val="0"/>
          <c:order val="1"/>
          <c:tx>
            <c:strRef>
              <c:f>Sheet1!$B$1</c:f>
              <c:strCache>
                <c:ptCount val="1"/>
                <c:pt idx="0">
                  <c:v>Series Two</c:v>
                </c:pt>
              </c:strCache>
            </c:strRef>
          </c:tx>
          <c:spPr>
            <a:solidFill>
              <a:srgbClr val="FFC000"/>
            </a:solidFill>
            <a:ln w="38100" cap="flat">
              <a:noFill/>
              <a:miter lim="400000"/>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20</c:v>
                </c:pt>
                <c:pt idx="1">
                  <c:v>40</c:v>
                </c:pt>
                <c:pt idx="2">
                  <c:v>20</c:v>
                </c:pt>
                <c:pt idx="3">
                  <c:v>10</c:v>
                </c:pt>
                <c:pt idx="4">
                  <c:v>20</c:v>
                </c:pt>
                <c:pt idx="5">
                  <c:v>80</c:v>
                </c:pt>
                <c:pt idx="6">
                  <c:v>60</c:v>
                </c:pt>
                <c:pt idx="7">
                  <c:v>60</c:v>
                </c:pt>
                <c:pt idx="8">
                  <c:v>90</c:v>
                </c:pt>
                <c:pt idx="9">
                  <c:v>70</c:v>
                </c:pt>
                <c:pt idx="10">
                  <c:v>180</c:v>
                </c:pt>
                <c:pt idx="11">
                  <c:v>229</c:v>
                </c:pt>
              </c:numCache>
            </c:numRef>
          </c:val>
          <c:extLst>
            <c:ext xmlns:c16="http://schemas.microsoft.com/office/drawing/2014/chart" uri="{C3380CC4-5D6E-409C-BE32-E72D297353CC}">
              <c16:uniqueId val="{00000001-8800-45F3-8C6D-25B9EB9AE8BA}"/>
            </c:ext>
          </c:extLst>
        </c:ser>
        <c:dLbls>
          <c:showLegendKey val="0"/>
          <c:showVal val="0"/>
          <c:showCatName val="0"/>
          <c:showSerName val="0"/>
          <c:showPercent val="0"/>
          <c:showBubbleSize val="0"/>
        </c:dLbls>
        <c:axId val="2094734552"/>
        <c:axId val="2094734553"/>
      </c:areaChart>
      <c:catAx>
        <c:axId val="2094734552"/>
        <c:scaling>
          <c:orientation val="minMax"/>
        </c:scaling>
        <c:delete val="0"/>
        <c:axPos val="b"/>
        <c:numFmt formatCode="General" sourceLinked="0"/>
        <c:majorTickMark val="none"/>
        <c:minorTickMark val="none"/>
        <c:tickLblPos val="low"/>
        <c:spPr>
          <a:ln w="12700" cap="flat" cmpd="sng" algn="ctr">
            <a:noFill/>
            <a:prstDash val="solid"/>
            <a:miter lim="800000"/>
          </a:ln>
        </c:spPr>
        <c:txPr>
          <a:bodyPr rot="0" spcFirstLastPara="0" vertOverflow="ellipsis" vert="horz" wrap="square" anchor="ctr" anchorCtr="1"/>
          <a:lstStyle/>
          <a:p>
            <a:pPr>
              <a:defRPr lang="zh-CN" sz="2400" b="0" i="0" u="none" strike="noStrike" kern="1200" baseline="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defRPr>
            </a:pPr>
            <a:endParaRPr lang="zh-CN"/>
          </a:p>
        </c:txPr>
        <c:crossAx val="2094734553"/>
        <c:crosses val="autoZero"/>
        <c:auto val="1"/>
        <c:lblAlgn val="ctr"/>
        <c:lblOffset val="100"/>
        <c:noMultiLvlLbl val="1"/>
      </c:catAx>
      <c:valAx>
        <c:axId val="2094734553"/>
        <c:scaling>
          <c:orientation val="minMax"/>
          <c:max val="600"/>
        </c:scaling>
        <c:delete val="0"/>
        <c:axPos val="l"/>
        <c:numFmt formatCode="0&quot;%&quot;" sourceLinked="0"/>
        <c:majorTickMark val="none"/>
        <c:minorTickMark val="none"/>
        <c:tickLblPos val="none"/>
        <c:spPr>
          <a:ln w="12700" cap="flat" cmpd="sng" algn="ctr">
            <a:noFill/>
            <a:prstDash val="solid"/>
            <a:miter lim="800000"/>
          </a:ln>
        </c:spPr>
        <c:txPr>
          <a:bodyPr rot="0" spcFirstLastPara="0" vertOverflow="ellipsis" vert="horz" wrap="square" anchor="ctr" anchorCtr="1"/>
          <a:lstStyle/>
          <a:p>
            <a:pPr>
              <a:defRPr lang="zh-CN" sz="1200" b="0" i="0" u="none" strike="noStrike" kern="1200" baseline="0">
                <a:solidFill>
                  <a:srgbClr val="000000"/>
                </a:solidFill>
                <a:latin typeface="Calibri" panose="020F0502020204030204"/>
                <a:ea typeface="+mn-ea"/>
                <a:cs typeface="+mn-cs"/>
              </a:defRPr>
            </a:pPr>
            <a:endParaRPr lang="zh-CN"/>
          </a:p>
        </c:txPr>
        <c:crossAx val="2094734552"/>
        <c:crosses val="autoZero"/>
        <c:crossBetween val="midCat"/>
        <c:majorUnit val="150"/>
        <c:minorUnit val="75"/>
      </c:valAx>
      <c:spPr>
        <a:noFill/>
        <a:ln w="12700" cap="flat">
          <a:noFill/>
          <a:miter lim="400000"/>
        </a:ln>
        <a:effectLst/>
      </c:spPr>
    </c:plotArea>
    <c:plotVisOnly val="1"/>
    <c:dispBlanksAs val="gap"/>
    <c:showDLblsOverMax val="1"/>
  </c:chart>
  <c:spPr>
    <a:noFill/>
    <a:ln>
      <a:noFill/>
    </a:ln>
    <a:effectLst/>
  </c:spPr>
  <c:txPr>
    <a:bodyPr/>
    <a:lstStyle/>
    <a:p>
      <a:pPr>
        <a:defRPr lang="zh-CN"/>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B5B41B-0913-47DC-8324-DF8D8E88C195}"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zh-CN" altLang="en-US"/>
        </a:p>
      </dgm:t>
    </dgm:pt>
    <dgm:pt modelId="{090A7B00-202C-48A4-AC02-360CB9661599}">
      <dgm:prSet phldrT="[文本]"/>
      <dgm:spPr/>
      <dgm:t>
        <a:bodyPr/>
        <a:lstStyle/>
        <a:p>
          <a:r>
            <a:rPr lang="en-US" altLang="zh-CN" dirty="0">
              <a:latin typeface="微软雅黑" panose="020B0503020204020204" pitchFamily="34" charset="-122"/>
              <a:ea typeface="微软雅黑" panose="020B0503020204020204" pitchFamily="34" charset="-122"/>
            </a:rPr>
            <a:t>1.</a:t>
          </a:r>
          <a:r>
            <a:rPr lang="zh-CN" altLang="en-US" b="0" i="0" dirty="0">
              <a:solidFill>
                <a:schemeClr val="bg1"/>
              </a:solidFill>
              <a:effectLst/>
              <a:latin typeface="微软雅黑" panose="020B0503020204020204" pitchFamily="34" charset="-122"/>
              <a:ea typeface="微软雅黑" panose="020B0503020204020204" pitchFamily="34" charset="-122"/>
            </a:rPr>
            <a:t>项目架构设计框图</a:t>
          </a:r>
          <a:endParaRPr lang="zh-CN" altLang="en-US" dirty="0">
            <a:solidFill>
              <a:schemeClr val="bg1"/>
            </a:solidFill>
            <a:latin typeface="微软雅黑" panose="020B0503020204020204" pitchFamily="34" charset="-122"/>
            <a:ea typeface="微软雅黑" panose="020B0503020204020204" pitchFamily="34" charset="-122"/>
          </a:endParaRPr>
        </a:p>
      </dgm:t>
    </dgm:pt>
    <dgm:pt modelId="{E19A60C5-9854-47CF-A4F5-B6F360865587}" type="parTrans" cxnId="{D86DF3C7-0916-494C-A4AB-66EF2924A6E0}">
      <dgm:prSet/>
      <dgm:spPr/>
      <dgm:t>
        <a:bodyPr/>
        <a:lstStyle/>
        <a:p>
          <a:endParaRPr lang="zh-CN" altLang="en-US">
            <a:latin typeface="微软雅黑" panose="020B0503020204020204" pitchFamily="34" charset="-122"/>
            <a:ea typeface="微软雅黑" panose="020B0503020204020204" pitchFamily="34" charset="-122"/>
          </a:endParaRPr>
        </a:p>
      </dgm:t>
    </dgm:pt>
    <dgm:pt modelId="{30786DDD-B482-47D2-9B07-66B7A5AB2B26}" type="sibTrans" cxnId="{D86DF3C7-0916-494C-A4AB-66EF2924A6E0}">
      <dgm:prSet/>
      <dgm:spPr/>
      <dgm:t>
        <a:bodyPr/>
        <a:lstStyle/>
        <a:p>
          <a:endParaRPr lang="zh-CN" altLang="en-US">
            <a:latin typeface="微软雅黑" panose="020B0503020204020204" pitchFamily="34" charset="-122"/>
            <a:ea typeface="微软雅黑" panose="020B0503020204020204" pitchFamily="34" charset="-122"/>
          </a:endParaRPr>
        </a:p>
      </dgm:t>
    </dgm:pt>
    <dgm:pt modelId="{94D59946-0A55-4B66-AAF0-2D3285E6BEF2}">
      <dgm:prSet phldrT="[文本]"/>
      <dgm:spPr/>
      <dgm:t>
        <a:bodyPr/>
        <a:lstStyle/>
        <a:p>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软件测试</a:t>
          </a:r>
        </a:p>
      </dgm:t>
    </dgm:pt>
    <dgm:pt modelId="{A46570A7-35CD-463A-9C3C-896F68641D13}" type="parTrans" cxnId="{C5491A65-A7FB-4167-943C-88F056F63E8B}">
      <dgm:prSet/>
      <dgm:spPr/>
      <dgm:t>
        <a:bodyPr/>
        <a:lstStyle/>
        <a:p>
          <a:endParaRPr lang="zh-CN" altLang="en-US">
            <a:latin typeface="微软雅黑" panose="020B0503020204020204" pitchFamily="34" charset="-122"/>
            <a:ea typeface="微软雅黑" panose="020B0503020204020204" pitchFamily="34" charset="-122"/>
          </a:endParaRPr>
        </a:p>
      </dgm:t>
    </dgm:pt>
    <dgm:pt modelId="{3715A367-E26B-4DC5-B299-1D53827C0B8D}" type="sibTrans" cxnId="{C5491A65-A7FB-4167-943C-88F056F63E8B}">
      <dgm:prSet/>
      <dgm:spPr/>
      <dgm:t>
        <a:bodyPr/>
        <a:lstStyle/>
        <a:p>
          <a:endParaRPr lang="zh-CN" altLang="en-US">
            <a:latin typeface="微软雅黑" panose="020B0503020204020204" pitchFamily="34" charset="-122"/>
            <a:ea typeface="微软雅黑" panose="020B0503020204020204" pitchFamily="34" charset="-122"/>
          </a:endParaRPr>
        </a:p>
      </dgm:t>
    </dgm:pt>
    <dgm:pt modelId="{179218E5-686C-4604-8E1C-BDF2C889602E}">
      <dgm:prSet phldrT="[文本]"/>
      <dgm:spPr/>
      <dgm:t>
        <a:bodyPr/>
        <a:lstStyle/>
        <a:p>
          <a:r>
            <a:rPr lang="en-US" altLang="zh-CN" dirty="0">
              <a:latin typeface="微软雅黑" panose="020B0503020204020204" pitchFamily="34" charset="-122"/>
              <a:ea typeface="微软雅黑" panose="020B0503020204020204" pitchFamily="34" charset="-122"/>
            </a:rPr>
            <a:t>6.</a:t>
          </a:r>
          <a:r>
            <a:rPr lang="zh-CN" altLang="en-US"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问题</a:t>
          </a:r>
          <a:r>
            <a:rPr lang="en-US" altLang="zh-CN"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&amp;</a:t>
          </a:r>
          <a:r>
            <a:rPr lang="zh-CN" altLang="en-US"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解决</a:t>
          </a:r>
          <a:endParaRPr lang="zh-CN" altLang="en-US" dirty="0">
            <a:solidFill>
              <a:schemeClr val="bg1"/>
            </a:solidFill>
            <a:latin typeface="微软雅黑" panose="020B0503020204020204" pitchFamily="34" charset="-122"/>
            <a:ea typeface="微软雅黑" panose="020B0503020204020204" pitchFamily="34" charset="-122"/>
          </a:endParaRPr>
        </a:p>
      </dgm:t>
    </dgm:pt>
    <dgm:pt modelId="{02D61867-F80F-4B4C-824A-D5AE52082516}" type="parTrans" cxnId="{6D9D932A-0569-4131-BC05-AA71E4F4B9A8}">
      <dgm:prSet/>
      <dgm:spPr/>
      <dgm:t>
        <a:bodyPr/>
        <a:lstStyle/>
        <a:p>
          <a:endParaRPr lang="zh-CN" altLang="en-US">
            <a:latin typeface="微软雅黑" panose="020B0503020204020204" pitchFamily="34" charset="-122"/>
            <a:ea typeface="微软雅黑" panose="020B0503020204020204" pitchFamily="34" charset="-122"/>
          </a:endParaRPr>
        </a:p>
      </dgm:t>
    </dgm:pt>
    <dgm:pt modelId="{D6E1F0B2-1712-4FDF-A9BD-A3A688992961}" type="sibTrans" cxnId="{6D9D932A-0569-4131-BC05-AA71E4F4B9A8}">
      <dgm:prSet/>
      <dgm:spPr/>
      <dgm:t>
        <a:bodyPr/>
        <a:lstStyle/>
        <a:p>
          <a:endParaRPr lang="zh-CN" altLang="en-US">
            <a:latin typeface="微软雅黑" panose="020B0503020204020204" pitchFamily="34" charset="-122"/>
            <a:ea typeface="微软雅黑" panose="020B0503020204020204" pitchFamily="34" charset="-122"/>
          </a:endParaRPr>
        </a:p>
      </dgm:t>
    </dgm:pt>
    <dgm:pt modelId="{60DD94CF-0041-459B-8340-1B57AADB1446}">
      <dgm:prSet/>
      <dgm:spPr/>
      <dgm:t>
        <a:bodyPr/>
        <a:lstStyle/>
        <a:p>
          <a:r>
            <a:rPr lang="en-US" altLang="zh-CN" dirty="0">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成员分工</a:t>
          </a:r>
          <a:endParaRPr lang="zh-CN" altLang="en-US" dirty="0">
            <a:solidFill>
              <a:schemeClr val="bg1"/>
            </a:solidFill>
            <a:latin typeface="微软雅黑" panose="020B0503020204020204" pitchFamily="34" charset="-122"/>
            <a:ea typeface="微软雅黑" panose="020B0503020204020204" pitchFamily="34" charset="-122"/>
          </a:endParaRPr>
        </a:p>
      </dgm:t>
    </dgm:pt>
    <dgm:pt modelId="{04FB38DD-91D8-420D-B62D-7AD1DA4BE474}" type="parTrans" cxnId="{669EA765-29AE-4AED-B0E2-CB0B4EE9D059}">
      <dgm:prSet/>
      <dgm:spPr/>
      <dgm:t>
        <a:bodyPr/>
        <a:lstStyle/>
        <a:p>
          <a:endParaRPr lang="zh-CN" altLang="en-US">
            <a:latin typeface="微软雅黑" panose="020B0503020204020204" pitchFamily="34" charset="-122"/>
            <a:ea typeface="微软雅黑" panose="020B0503020204020204" pitchFamily="34" charset="-122"/>
          </a:endParaRPr>
        </a:p>
      </dgm:t>
    </dgm:pt>
    <dgm:pt modelId="{273313BB-2DB0-4CEB-BB05-FCD6C45909C2}" type="sibTrans" cxnId="{669EA765-29AE-4AED-B0E2-CB0B4EE9D059}">
      <dgm:prSet/>
      <dgm:spPr/>
      <dgm:t>
        <a:bodyPr/>
        <a:lstStyle/>
        <a:p>
          <a:endParaRPr lang="zh-CN" altLang="en-US">
            <a:latin typeface="微软雅黑" panose="020B0503020204020204" pitchFamily="34" charset="-122"/>
            <a:ea typeface="微软雅黑" panose="020B0503020204020204" pitchFamily="34" charset="-122"/>
          </a:endParaRPr>
        </a:p>
      </dgm:t>
    </dgm:pt>
    <dgm:pt modelId="{4FCCDB2E-8BED-4075-89FC-668CD77125EF}">
      <dgm:prSet/>
      <dgm:spPr/>
      <dgm:t>
        <a:bodyPr/>
        <a:lstStyle/>
        <a:p>
          <a:r>
            <a:rPr lang="en-US" altLang="zh-CN" dirty="0">
              <a:latin typeface="微软雅黑" panose="020B0503020204020204" pitchFamily="34" charset="-122"/>
              <a:ea typeface="微软雅黑" panose="020B0503020204020204" pitchFamily="34" charset="-122"/>
            </a:rPr>
            <a:t>3.</a:t>
          </a:r>
          <a:r>
            <a:rPr lang="zh-CN" altLang="en-US"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项目实施计划</a:t>
          </a:r>
          <a:r>
            <a:rPr lang="en-US" altLang="zh-CN"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&amp;</a:t>
          </a:r>
          <a:r>
            <a:rPr lang="zh-CN" altLang="en-US"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进度</a:t>
          </a:r>
          <a:endParaRPr lang="zh-CN" altLang="en-US" dirty="0">
            <a:solidFill>
              <a:schemeClr val="bg1"/>
            </a:solidFill>
            <a:latin typeface="微软雅黑" panose="020B0503020204020204" pitchFamily="34" charset="-122"/>
            <a:ea typeface="微软雅黑" panose="020B0503020204020204" pitchFamily="34" charset="-122"/>
          </a:endParaRPr>
        </a:p>
      </dgm:t>
    </dgm:pt>
    <dgm:pt modelId="{6FF3B3E1-EBED-46BC-BF30-A7EB23FB0454}" type="parTrans" cxnId="{4E54C5AD-90B4-4518-A031-C77194E11F20}">
      <dgm:prSet/>
      <dgm:spPr/>
      <dgm:t>
        <a:bodyPr/>
        <a:lstStyle/>
        <a:p>
          <a:endParaRPr lang="zh-CN" altLang="en-US">
            <a:latin typeface="微软雅黑" panose="020B0503020204020204" pitchFamily="34" charset="-122"/>
            <a:ea typeface="微软雅黑" panose="020B0503020204020204" pitchFamily="34" charset="-122"/>
          </a:endParaRPr>
        </a:p>
      </dgm:t>
    </dgm:pt>
    <dgm:pt modelId="{5366B209-64D2-45C3-AEBC-534541865AD6}" type="sibTrans" cxnId="{4E54C5AD-90B4-4518-A031-C77194E11F20}">
      <dgm:prSet/>
      <dgm:spPr/>
      <dgm:t>
        <a:bodyPr/>
        <a:lstStyle/>
        <a:p>
          <a:endParaRPr lang="zh-CN" altLang="en-US">
            <a:latin typeface="微软雅黑" panose="020B0503020204020204" pitchFamily="34" charset="-122"/>
            <a:ea typeface="微软雅黑" panose="020B0503020204020204" pitchFamily="34" charset="-122"/>
          </a:endParaRPr>
        </a:p>
      </dgm:t>
    </dgm:pt>
    <dgm:pt modelId="{49F8E8CC-1799-4069-BB15-3E1E69095DC3}">
      <dgm:prSet/>
      <dgm:spPr/>
      <dgm:t>
        <a:bodyPr/>
        <a:lstStyle/>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关键技术及应用</a:t>
          </a:r>
        </a:p>
      </dgm:t>
    </dgm:pt>
    <dgm:pt modelId="{DD5D3960-A7DB-4F5C-8150-08F658F110FD}" type="parTrans" cxnId="{CC6159D6-0AFF-4B41-B377-1D1A831796DD}">
      <dgm:prSet/>
      <dgm:spPr/>
      <dgm:t>
        <a:bodyPr/>
        <a:lstStyle/>
        <a:p>
          <a:endParaRPr lang="zh-CN" altLang="en-US">
            <a:latin typeface="微软雅黑" panose="020B0503020204020204" pitchFamily="34" charset="-122"/>
            <a:ea typeface="微软雅黑" panose="020B0503020204020204" pitchFamily="34" charset="-122"/>
          </a:endParaRPr>
        </a:p>
      </dgm:t>
    </dgm:pt>
    <dgm:pt modelId="{8C4C0317-75C0-442C-A5EE-4A60409AA0D9}" type="sibTrans" cxnId="{CC6159D6-0AFF-4B41-B377-1D1A831796DD}">
      <dgm:prSet/>
      <dgm:spPr/>
      <dgm:t>
        <a:bodyPr/>
        <a:lstStyle/>
        <a:p>
          <a:endParaRPr lang="zh-CN" altLang="en-US">
            <a:latin typeface="微软雅黑" panose="020B0503020204020204" pitchFamily="34" charset="-122"/>
            <a:ea typeface="微软雅黑" panose="020B0503020204020204" pitchFamily="34" charset="-122"/>
          </a:endParaRPr>
        </a:p>
      </dgm:t>
    </dgm:pt>
    <dgm:pt modelId="{6239193E-691B-49C1-8875-FE42F0E42240}">
      <dgm:prSet/>
      <dgm:spPr/>
      <dgm:t>
        <a:bodyPr/>
        <a:lstStyle/>
        <a:p>
          <a:r>
            <a:rPr lang="en-US" altLang="zh-CN"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7.</a:t>
          </a:r>
          <a:r>
            <a:rPr lang="zh-CN" altLang="en-US" dirty="0">
              <a:solidFill>
                <a:schemeClr val="bg1"/>
              </a:solidFill>
              <a:latin typeface="宋体" panose="02010600030101010101" pitchFamily="2" charset="-122"/>
              <a:ea typeface="阿里巴巴普惠体 B" panose="00020600040101010101" pitchFamily="18" charset="-122"/>
              <a:cs typeface="阿里巴巴普惠体 B" panose="00020600040101010101" pitchFamily="18" charset="-122"/>
            </a:rPr>
            <a:t>项目过程体验</a:t>
          </a:r>
        </a:p>
      </dgm:t>
    </dgm:pt>
    <dgm:pt modelId="{6C517245-A8B3-4C5C-BA63-D6D625F9E0E5}" type="parTrans" cxnId="{7B9980B8-9697-47EA-9EBC-9D34A8C9D0EB}">
      <dgm:prSet/>
      <dgm:spPr/>
      <dgm:t>
        <a:bodyPr/>
        <a:lstStyle/>
        <a:p>
          <a:endParaRPr lang="zh-CN" altLang="en-US"/>
        </a:p>
      </dgm:t>
    </dgm:pt>
    <dgm:pt modelId="{5FB85729-E3EB-4D8E-867F-FAC16323C31D}" type="sibTrans" cxnId="{7B9980B8-9697-47EA-9EBC-9D34A8C9D0EB}">
      <dgm:prSet/>
      <dgm:spPr/>
      <dgm:t>
        <a:bodyPr/>
        <a:lstStyle/>
        <a:p>
          <a:endParaRPr lang="zh-CN" altLang="en-US"/>
        </a:p>
      </dgm:t>
    </dgm:pt>
    <dgm:pt modelId="{70B11A7F-E5C3-479F-BB24-6EF0AAEDDCA8}" type="pres">
      <dgm:prSet presAssocID="{3BB5B41B-0913-47DC-8324-DF8D8E88C195}" presName="Name0" presStyleCnt="0">
        <dgm:presLayoutVars>
          <dgm:chMax val="7"/>
          <dgm:chPref val="7"/>
          <dgm:dir/>
        </dgm:presLayoutVars>
      </dgm:prSet>
      <dgm:spPr/>
    </dgm:pt>
    <dgm:pt modelId="{A5A43A20-A6B4-40EA-BA1B-FD3ED28E1223}" type="pres">
      <dgm:prSet presAssocID="{3BB5B41B-0913-47DC-8324-DF8D8E88C195}" presName="Name1" presStyleCnt="0"/>
      <dgm:spPr/>
    </dgm:pt>
    <dgm:pt modelId="{DD752F41-34DE-4A50-911C-C5274D769A01}" type="pres">
      <dgm:prSet presAssocID="{3BB5B41B-0913-47DC-8324-DF8D8E88C195}" presName="cycle" presStyleCnt="0"/>
      <dgm:spPr/>
    </dgm:pt>
    <dgm:pt modelId="{132CDAD0-3F6C-4089-8F8F-10AA5610AFF5}" type="pres">
      <dgm:prSet presAssocID="{3BB5B41B-0913-47DC-8324-DF8D8E88C195}" presName="srcNode" presStyleLbl="node1" presStyleIdx="0" presStyleCnt="7"/>
      <dgm:spPr/>
    </dgm:pt>
    <dgm:pt modelId="{B732D300-A54E-4B99-A1A3-3789075DA1ED}" type="pres">
      <dgm:prSet presAssocID="{3BB5B41B-0913-47DC-8324-DF8D8E88C195}" presName="conn" presStyleLbl="parChTrans1D2" presStyleIdx="0" presStyleCnt="1"/>
      <dgm:spPr/>
    </dgm:pt>
    <dgm:pt modelId="{CA3FD359-B7C9-4BD5-9569-967D70770E03}" type="pres">
      <dgm:prSet presAssocID="{3BB5B41B-0913-47DC-8324-DF8D8E88C195}" presName="extraNode" presStyleLbl="node1" presStyleIdx="0" presStyleCnt="7"/>
      <dgm:spPr/>
    </dgm:pt>
    <dgm:pt modelId="{200BA1B3-9D15-4546-99B3-08977FEC94EA}" type="pres">
      <dgm:prSet presAssocID="{3BB5B41B-0913-47DC-8324-DF8D8E88C195}" presName="dstNode" presStyleLbl="node1" presStyleIdx="0" presStyleCnt="7"/>
      <dgm:spPr/>
    </dgm:pt>
    <dgm:pt modelId="{C3BDA140-A269-46B9-B25D-891F1E31ABBF}" type="pres">
      <dgm:prSet presAssocID="{090A7B00-202C-48A4-AC02-360CB9661599}" presName="text_1" presStyleLbl="node1" presStyleIdx="0" presStyleCnt="7">
        <dgm:presLayoutVars>
          <dgm:bulletEnabled val="1"/>
        </dgm:presLayoutVars>
      </dgm:prSet>
      <dgm:spPr/>
    </dgm:pt>
    <dgm:pt modelId="{9DC7082F-B9D2-4BAD-ADD7-66E4238EB417}" type="pres">
      <dgm:prSet presAssocID="{090A7B00-202C-48A4-AC02-360CB9661599}" presName="accent_1" presStyleCnt="0"/>
      <dgm:spPr/>
    </dgm:pt>
    <dgm:pt modelId="{BE8E79E8-2945-4904-81C7-47985748D3C3}" type="pres">
      <dgm:prSet presAssocID="{090A7B00-202C-48A4-AC02-360CB9661599}" presName="accentRepeatNode" presStyleLbl="solidFgAcc1" presStyleIdx="0" presStyleCnt="7"/>
      <dgm:spPr>
        <a:solidFill>
          <a:schemeClr val="bg1"/>
        </a:solidFill>
      </dgm:spPr>
    </dgm:pt>
    <dgm:pt modelId="{63AD40FF-FAC2-490D-93CD-6D996A73AF32}" type="pres">
      <dgm:prSet presAssocID="{60DD94CF-0041-459B-8340-1B57AADB1446}" presName="text_2" presStyleLbl="node1" presStyleIdx="1" presStyleCnt="7">
        <dgm:presLayoutVars>
          <dgm:bulletEnabled val="1"/>
        </dgm:presLayoutVars>
      </dgm:prSet>
      <dgm:spPr/>
    </dgm:pt>
    <dgm:pt modelId="{0F005DC1-CB38-4E48-A5EF-85A252849448}" type="pres">
      <dgm:prSet presAssocID="{60DD94CF-0041-459B-8340-1B57AADB1446}" presName="accent_2" presStyleCnt="0"/>
      <dgm:spPr/>
    </dgm:pt>
    <dgm:pt modelId="{4E9EE5F0-B525-434F-95BA-EB58FBAD09F8}" type="pres">
      <dgm:prSet presAssocID="{60DD94CF-0041-459B-8340-1B57AADB1446}" presName="accentRepeatNode" presStyleLbl="solidFgAcc1" presStyleIdx="1" presStyleCnt="7"/>
      <dgm:spPr>
        <a:solidFill>
          <a:schemeClr val="bg1"/>
        </a:solidFill>
      </dgm:spPr>
    </dgm:pt>
    <dgm:pt modelId="{EDE66BAE-9D31-4EE1-9FF2-FA6D6AF73604}" type="pres">
      <dgm:prSet presAssocID="{4FCCDB2E-8BED-4075-89FC-668CD77125EF}" presName="text_3" presStyleLbl="node1" presStyleIdx="2" presStyleCnt="7">
        <dgm:presLayoutVars>
          <dgm:bulletEnabled val="1"/>
        </dgm:presLayoutVars>
      </dgm:prSet>
      <dgm:spPr/>
    </dgm:pt>
    <dgm:pt modelId="{EED4CDA1-0823-4677-925B-CEAFAE3C0ECC}" type="pres">
      <dgm:prSet presAssocID="{4FCCDB2E-8BED-4075-89FC-668CD77125EF}" presName="accent_3" presStyleCnt="0"/>
      <dgm:spPr/>
    </dgm:pt>
    <dgm:pt modelId="{983E0C6E-7806-4E39-80B7-115F492E2F3D}" type="pres">
      <dgm:prSet presAssocID="{4FCCDB2E-8BED-4075-89FC-668CD77125EF}" presName="accentRepeatNode" presStyleLbl="solidFgAcc1" presStyleIdx="2" presStyleCnt="7"/>
      <dgm:spPr>
        <a:solidFill>
          <a:schemeClr val="bg1"/>
        </a:solidFill>
      </dgm:spPr>
    </dgm:pt>
    <dgm:pt modelId="{39A73A3A-D371-47AC-A1EF-78B6CD39279D}" type="pres">
      <dgm:prSet presAssocID="{49F8E8CC-1799-4069-BB15-3E1E69095DC3}" presName="text_4" presStyleLbl="node1" presStyleIdx="3" presStyleCnt="7">
        <dgm:presLayoutVars>
          <dgm:bulletEnabled val="1"/>
        </dgm:presLayoutVars>
      </dgm:prSet>
      <dgm:spPr/>
    </dgm:pt>
    <dgm:pt modelId="{D8CFEF25-7D3D-473E-87D4-2AF6D53307A4}" type="pres">
      <dgm:prSet presAssocID="{49F8E8CC-1799-4069-BB15-3E1E69095DC3}" presName="accent_4" presStyleCnt="0"/>
      <dgm:spPr/>
    </dgm:pt>
    <dgm:pt modelId="{F6055497-B8F0-4BC0-A499-AA20622E1EAC}" type="pres">
      <dgm:prSet presAssocID="{49F8E8CC-1799-4069-BB15-3E1E69095DC3}" presName="accentRepeatNode" presStyleLbl="solidFgAcc1" presStyleIdx="3" presStyleCnt="7"/>
      <dgm:spPr>
        <a:solidFill>
          <a:schemeClr val="bg1"/>
        </a:solidFill>
      </dgm:spPr>
    </dgm:pt>
    <dgm:pt modelId="{CF26FF1F-C822-46F6-AC25-8754DB14BADE}" type="pres">
      <dgm:prSet presAssocID="{94D59946-0A55-4B66-AAF0-2D3285E6BEF2}" presName="text_5" presStyleLbl="node1" presStyleIdx="4" presStyleCnt="7" custLinFactNeighborX="151">
        <dgm:presLayoutVars>
          <dgm:bulletEnabled val="1"/>
        </dgm:presLayoutVars>
      </dgm:prSet>
      <dgm:spPr/>
    </dgm:pt>
    <dgm:pt modelId="{D5B34887-8088-4696-95AE-774CC5AC0379}" type="pres">
      <dgm:prSet presAssocID="{94D59946-0A55-4B66-AAF0-2D3285E6BEF2}" presName="accent_5" presStyleCnt="0"/>
      <dgm:spPr/>
    </dgm:pt>
    <dgm:pt modelId="{40AC3C7D-CC7F-4038-BF70-55F9AAF5E3D4}" type="pres">
      <dgm:prSet presAssocID="{94D59946-0A55-4B66-AAF0-2D3285E6BEF2}" presName="accentRepeatNode" presStyleLbl="solidFgAcc1" presStyleIdx="4" presStyleCnt="7"/>
      <dgm:spPr>
        <a:solidFill>
          <a:schemeClr val="bg1"/>
        </a:solidFill>
      </dgm:spPr>
    </dgm:pt>
    <dgm:pt modelId="{21B5A777-BD22-4F13-88C7-FB098A406E18}" type="pres">
      <dgm:prSet presAssocID="{179218E5-686C-4604-8E1C-BDF2C889602E}" presName="text_6" presStyleLbl="node1" presStyleIdx="5" presStyleCnt="7">
        <dgm:presLayoutVars>
          <dgm:bulletEnabled val="1"/>
        </dgm:presLayoutVars>
      </dgm:prSet>
      <dgm:spPr/>
    </dgm:pt>
    <dgm:pt modelId="{E3F77FEA-B01E-484A-B730-E7179078921E}" type="pres">
      <dgm:prSet presAssocID="{179218E5-686C-4604-8E1C-BDF2C889602E}" presName="accent_6" presStyleCnt="0"/>
      <dgm:spPr/>
    </dgm:pt>
    <dgm:pt modelId="{A961E084-9624-456F-B1C5-2B55F34B14B0}" type="pres">
      <dgm:prSet presAssocID="{179218E5-686C-4604-8E1C-BDF2C889602E}" presName="accentRepeatNode" presStyleLbl="solidFgAcc1" presStyleIdx="5" presStyleCnt="7"/>
      <dgm:spPr>
        <a:solidFill>
          <a:schemeClr val="bg1"/>
        </a:solidFill>
      </dgm:spPr>
    </dgm:pt>
    <dgm:pt modelId="{DE16911A-97CC-43A6-8556-730B68F0AA99}" type="pres">
      <dgm:prSet presAssocID="{6239193E-691B-49C1-8875-FE42F0E42240}" presName="text_7" presStyleLbl="node1" presStyleIdx="6" presStyleCnt="7">
        <dgm:presLayoutVars>
          <dgm:bulletEnabled val="1"/>
        </dgm:presLayoutVars>
      </dgm:prSet>
      <dgm:spPr/>
    </dgm:pt>
    <dgm:pt modelId="{70141E18-C88F-4CD4-9F1A-EEAF6FB09B5F}" type="pres">
      <dgm:prSet presAssocID="{6239193E-691B-49C1-8875-FE42F0E42240}" presName="accent_7" presStyleCnt="0"/>
      <dgm:spPr/>
    </dgm:pt>
    <dgm:pt modelId="{81DA3749-5BB5-4E74-9593-FBAEC0D626DF}" type="pres">
      <dgm:prSet presAssocID="{6239193E-691B-49C1-8875-FE42F0E42240}" presName="accentRepeatNode" presStyleLbl="solidFgAcc1" presStyleIdx="6" presStyleCnt="7"/>
      <dgm:spPr>
        <a:solidFill>
          <a:schemeClr val="bg1"/>
        </a:solidFill>
      </dgm:spPr>
    </dgm:pt>
  </dgm:ptLst>
  <dgm:cxnLst>
    <dgm:cxn modelId="{45BA2005-A3AE-4DD6-AE5D-5108EFA52862}" type="presOf" srcId="{090A7B00-202C-48A4-AC02-360CB9661599}" destId="{C3BDA140-A269-46B9-B25D-891F1E31ABBF}" srcOrd="0" destOrd="0" presId="urn:microsoft.com/office/officeart/2008/layout/VerticalCurvedList"/>
    <dgm:cxn modelId="{0D397425-5CAF-4043-9004-58F232101657}" type="presOf" srcId="{4FCCDB2E-8BED-4075-89FC-668CD77125EF}" destId="{EDE66BAE-9D31-4EE1-9FF2-FA6D6AF73604}" srcOrd="0" destOrd="0" presId="urn:microsoft.com/office/officeart/2008/layout/VerticalCurvedList"/>
    <dgm:cxn modelId="{6D9D932A-0569-4131-BC05-AA71E4F4B9A8}" srcId="{3BB5B41B-0913-47DC-8324-DF8D8E88C195}" destId="{179218E5-686C-4604-8E1C-BDF2C889602E}" srcOrd="5" destOrd="0" parTransId="{02D61867-F80F-4B4C-824A-D5AE52082516}" sibTransId="{D6E1F0B2-1712-4FDF-A9BD-A3A688992961}"/>
    <dgm:cxn modelId="{747E9A43-39DB-416E-B956-74CF85F54FD0}" type="presOf" srcId="{30786DDD-B482-47D2-9B07-66B7A5AB2B26}" destId="{B732D300-A54E-4B99-A1A3-3789075DA1ED}" srcOrd="0" destOrd="0" presId="urn:microsoft.com/office/officeart/2008/layout/VerticalCurvedList"/>
    <dgm:cxn modelId="{C5491A65-A7FB-4167-943C-88F056F63E8B}" srcId="{3BB5B41B-0913-47DC-8324-DF8D8E88C195}" destId="{94D59946-0A55-4B66-AAF0-2D3285E6BEF2}" srcOrd="4" destOrd="0" parTransId="{A46570A7-35CD-463A-9C3C-896F68641D13}" sibTransId="{3715A367-E26B-4DC5-B299-1D53827C0B8D}"/>
    <dgm:cxn modelId="{669EA765-29AE-4AED-B0E2-CB0B4EE9D059}" srcId="{3BB5B41B-0913-47DC-8324-DF8D8E88C195}" destId="{60DD94CF-0041-459B-8340-1B57AADB1446}" srcOrd="1" destOrd="0" parTransId="{04FB38DD-91D8-420D-B62D-7AD1DA4BE474}" sibTransId="{273313BB-2DB0-4CEB-BB05-FCD6C45909C2}"/>
    <dgm:cxn modelId="{A452036F-0A9F-4055-9CA7-4504848C0956}" type="presOf" srcId="{49F8E8CC-1799-4069-BB15-3E1E69095DC3}" destId="{39A73A3A-D371-47AC-A1EF-78B6CD39279D}" srcOrd="0" destOrd="0" presId="urn:microsoft.com/office/officeart/2008/layout/VerticalCurvedList"/>
    <dgm:cxn modelId="{37CC6150-8D51-4056-BBF6-74392CB14981}" type="presOf" srcId="{6239193E-691B-49C1-8875-FE42F0E42240}" destId="{DE16911A-97CC-43A6-8556-730B68F0AA99}" srcOrd="0" destOrd="0" presId="urn:microsoft.com/office/officeart/2008/layout/VerticalCurvedList"/>
    <dgm:cxn modelId="{9852EB78-A0E2-45F9-AC71-59DBCD18574E}" type="presOf" srcId="{3BB5B41B-0913-47DC-8324-DF8D8E88C195}" destId="{70B11A7F-E5C3-479F-BB24-6EF0AAEDDCA8}" srcOrd="0" destOrd="0" presId="urn:microsoft.com/office/officeart/2008/layout/VerticalCurvedList"/>
    <dgm:cxn modelId="{83A85C79-A335-4445-92B3-7B3134E99A7B}" type="presOf" srcId="{179218E5-686C-4604-8E1C-BDF2C889602E}" destId="{21B5A777-BD22-4F13-88C7-FB098A406E18}" srcOrd="0" destOrd="0" presId="urn:microsoft.com/office/officeart/2008/layout/VerticalCurvedList"/>
    <dgm:cxn modelId="{17FD7F7D-56FB-4E64-89AB-CE9E59DE7FB4}" type="presOf" srcId="{94D59946-0A55-4B66-AAF0-2D3285E6BEF2}" destId="{CF26FF1F-C822-46F6-AC25-8754DB14BADE}" srcOrd="0" destOrd="0" presId="urn:microsoft.com/office/officeart/2008/layout/VerticalCurvedList"/>
    <dgm:cxn modelId="{4E54C5AD-90B4-4518-A031-C77194E11F20}" srcId="{3BB5B41B-0913-47DC-8324-DF8D8E88C195}" destId="{4FCCDB2E-8BED-4075-89FC-668CD77125EF}" srcOrd="2" destOrd="0" parTransId="{6FF3B3E1-EBED-46BC-BF30-A7EB23FB0454}" sibTransId="{5366B209-64D2-45C3-AEBC-534541865AD6}"/>
    <dgm:cxn modelId="{7B9980B8-9697-47EA-9EBC-9D34A8C9D0EB}" srcId="{3BB5B41B-0913-47DC-8324-DF8D8E88C195}" destId="{6239193E-691B-49C1-8875-FE42F0E42240}" srcOrd="6" destOrd="0" parTransId="{6C517245-A8B3-4C5C-BA63-D6D625F9E0E5}" sibTransId="{5FB85729-E3EB-4D8E-867F-FAC16323C31D}"/>
    <dgm:cxn modelId="{D86DF3C7-0916-494C-A4AB-66EF2924A6E0}" srcId="{3BB5B41B-0913-47DC-8324-DF8D8E88C195}" destId="{090A7B00-202C-48A4-AC02-360CB9661599}" srcOrd="0" destOrd="0" parTransId="{E19A60C5-9854-47CF-A4F5-B6F360865587}" sibTransId="{30786DDD-B482-47D2-9B07-66B7A5AB2B26}"/>
    <dgm:cxn modelId="{CC6159D6-0AFF-4B41-B377-1D1A831796DD}" srcId="{3BB5B41B-0913-47DC-8324-DF8D8E88C195}" destId="{49F8E8CC-1799-4069-BB15-3E1E69095DC3}" srcOrd="3" destOrd="0" parTransId="{DD5D3960-A7DB-4F5C-8150-08F658F110FD}" sibTransId="{8C4C0317-75C0-442C-A5EE-4A60409AA0D9}"/>
    <dgm:cxn modelId="{245FA8EE-7D98-4979-BF1D-0334A537FCF4}" type="presOf" srcId="{60DD94CF-0041-459B-8340-1B57AADB1446}" destId="{63AD40FF-FAC2-490D-93CD-6D996A73AF32}" srcOrd="0" destOrd="0" presId="urn:microsoft.com/office/officeart/2008/layout/VerticalCurvedList"/>
    <dgm:cxn modelId="{B276CFC3-3E05-401E-9D08-9088619697DB}" type="presParOf" srcId="{70B11A7F-E5C3-479F-BB24-6EF0AAEDDCA8}" destId="{A5A43A20-A6B4-40EA-BA1B-FD3ED28E1223}" srcOrd="0" destOrd="0" presId="urn:microsoft.com/office/officeart/2008/layout/VerticalCurvedList"/>
    <dgm:cxn modelId="{8FF4C7D9-14B7-4275-99B5-C914C527F505}" type="presParOf" srcId="{A5A43A20-A6B4-40EA-BA1B-FD3ED28E1223}" destId="{DD752F41-34DE-4A50-911C-C5274D769A01}" srcOrd="0" destOrd="0" presId="urn:microsoft.com/office/officeart/2008/layout/VerticalCurvedList"/>
    <dgm:cxn modelId="{B7ED4206-FD11-40B4-944B-E5003CDFE4AC}" type="presParOf" srcId="{DD752F41-34DE-4A50-911C-C5274D769A01}" destId="{132CDAD0-3F6C-4089-8F8F-10AA5610AFF5}" srcOrd="0" destOrd="0" presId="urn:microsoft.com/office/officeart/2008/layout/VerticalCurvedList"/>
    <dgm:cxn modelId="{FCAABE33-2B13-4EAF-A392-C5977807B88C}" type="presParOf" srcId="{DD752F41-34DE-4A50-911C-C5274D769A01}" destId="{B732D300-A54E-4B99-A1A3-3789075DA1ED}" srcOrd="1" destOrd="0" presId="urn:microsoft.com/office/officeart/2008/layout/VerticalCurvedList"/>
    <dgm:cxn modelId="{5D6A5856-D170-42C7-B452-575DFE858AB7}" type="presParOf" srcId="{DD752F41-34DE-4A50-911C-C5274D769A01}" destId="{CA3FD359-B7C9-4BD5-9569-967D70770E03}" srcOrd="2" destOrd="0" presId="urn:microsoft.com/office/officeart/2008/layout/VerticalCurvedList"/>
    <dgm:cxn modelId="{4E34A818-2FA1-4DF6-9207-20FB8E28EC2A}" type="presParOf" srcId="{DD752F41-34DE-4A50-911C-C5274D769A01}" destId="{200BA1B3-9D15-4546-99B3-08977FEC94EA}" srcOrd="3" destOrd="0" presId="urn:microsoft.com/office/officeart/2008/layout/VerticalCurvedList"/>
    <dgm:cxn modelId="{A9952D46-2EAF-4083-B2DD-3893513CFB86}" type="presParOf" srcId="{A5A43A20-A6B4-40EA-BA1B-FD3ED28E1223}" destId="{C3BDA140-A269-46B9-B25D-891F1E31ABBF}" srcOrd="1" destOrd="0" presId="urn:microsoft.com/office/officeart/2008/layout/VerticalCurvedList"/>
    <dgm:cxn modelId="{E74F3612-2A8F-4F0D-BA65-9FEE36423B99}" type="presParOf" srcId="{A5A43A20-A6B4-40EA-BA1B-FD3ED28E1223}" destId="{9DC7082F-B9D2-4BAD-ADD7-66E4238EB417}" srcOrd="2" destOrd="0" presId="urn:microsoft.com/office/officeart/2008/layout/VerticalCurvedList"/>
    <dgm:cxn modelId="{5EBFC827-DA1C-4D6B-9FA3-15C0E99DCDC5}" type="presParOf" srcId="{9DC7082F-B9D2-4BAD-ADD7-66E4238EB417}" destId="{BE8E79E8-2945-4904-81C7-47985748D3C3}" srcOrd="0" destOrd="0" presId="urn:microsoft.com/office/officeart/2008/layout/VerticalCurvedList"/>
    <dgm:cxn modelId="{D69050DF-5E35-47FD-8546-BBFCCB90093A}" type="presParOf" srcId="{A5A43A20-A6B4-40EA-BA1B-FD3ED28E1223}" destId="{63AD40FF-FAC2-490D-93CD-6D996A73AF32}" srcOrd="3" destOrd="0" presId="urn:microsoft.com/office/officeart/2008/layout/VerticalCurvedList"/>
    <dgm:cxn modelId="{230158C9-1B34-4A59-8CE0-DE3B712052B4}" type="presParOf" srcId="{A5A43A20-A6B4-40EA-BA1B-FD3ED28E1223}" destId="{0F005DC1-CB38-4E48-A5EF-85A252849448}" srcOrd="4" destOrd="0" presId="urn:microsoft.com/office/officeart/2008/layout/VerticalCurvedList"/>
    <dgm:cxn modelId="{9E300277-DBDB-4F9C-B9C1-4E0C3FCDE5B0}" type="presParOf" srcId="{0F005DC1-CB38-4E48-A5EF-85A252849448}" destId="{4E9EE5F0-B525-434F-95BA-EB58FBAD09F8}" srcOrd="0" destOrd="0" presId="urn:microsoft.com/office/officeart/2008/layout/VerticalCurvedList"/>
    <dgm:cxn modelId="{2236F586-8872-4EF8-AC0B-54E846346BA8}" type="presParOf" srcId="{A5A43A20-A6B4-40EA-BA1B-FD3ED28E1223}" destId="{EDE66BAE-9D31-4EE1-9FF2-FA6D6AF73604}" srcOrd="5" destOrd="0" presId="urn:microsoft.com/office/officeart/2008/layout/VerticalCurvedList"/>
    <dgm:cxn modelId="{4BF8C0F6-D827-4B54-9BA5-EE80EDF0E0AC}" type="presParOf" srcId="{A5A43A20-A6B4-40EA-BA1B-FD3ED28E1223}" destId="{EED4CDA1-0823-4677-925B-CEAFAE3C0ECC}" srcOrd="6" destOrd="0" presId="urn:microsoft.com/office/officeart/2008/layout/VerticalCurvedList"/>
    <dgm:cxn modelId="{031DC866-1046-4F5F-BFBF-F8256EA5EAA7}" type="presParOf" srcId="{EED4CDA1-0823-4677-925B-CEAFAE3C0ECC}" destId="{983E0C6E-7806-4E39-80B7-115F492E2F3D}" srcOrd="0" destOrd="0" presId="urn:microsoft.com/office/officeart/2008/layout/VerticalCurvedList"/>
    <dgm:cxn modelId="{486263E1-4DF4-4A3F-B21E-C5B389E6CE45}" type="presParOf" srcId="{A5A43A20-A6B4-40EA-BA1B-FD3ED28E1223}" destId="{39A73A3A-D371-47AC-A1EF-78B6CD39279D}" srcOrd="7" destOrd="0" presId="urn:microsoft.com/office/officeart/2008/layout/VerticalCurvedList"/>
    <dgm:cxn modelId="{BF2DFFC0-1936-453B-A7E2-D5D18CEDDDA9}" type="presParOf" srcId="{A5A43A20-A6B4-40EA-BA1B-FD3ED28E1223}" destId="{D8CFEF25-7D3D-473E-87D4-2AF6D53307A4}" srcOrd="8" destOrd="0" presId="urn:microsoft.com/office/officeart/2008/layout/VerticalCurvedList"/>
    <dgm:cxn modelId="{2B29BAFA-4244-4C6D-B161-148CDC31B3ED}" type="presParOf" srcId="{D8CFEF25-7D3D-473E-87D4-2AF6D53307A4}" destId="{F6055497-B8F0-4BC0-A499-AA20622E1EAC}" srcOrd="0" destOrd="0" presId="urn:microsoft.com/office/officeart/2008/layout/VerticalCurvedList"/>
    <dgm:cxn modelId="{426A4846-512F-43A2-BD45-F1E553B076E0}" type="presParOf" srcId="{A5A43A20-A6B4-40EA-BA1B-FD3ED28E1223}" destId="{CF26FF1F-C822-46F6-AC25-8754DB14BADE}" srcOrd="9" destOrd="0" presId="urn:microsoft.com/office/officeart/2008/layout/VerticalCurvedList"/>
    <dgm:cxn modelId="{3BD59E41-1D9E-47B0-BA07-D0D7A917DC04}" type="presParOf" srcId="{A5A43A20-A6B4-40EA-BA1B-FD3ED28E1223}" destId="{D5B34887-8088-4696-95AE-774CC5AC0379}" srcOrd="10" destOrd="0" presId="urn:microsoft.com/office/officeart/2008/layout/VerticalCurvedList"/>
    <dgm:cxn modelId="{734BF4A3-E022-4332-82A4-9753C2098A15}" type="presParOf" srcId="{D5B34887-8088-4696-95AE-774CC5AC0379}" destId="{40AC3C7D-CC7F-4038-BF70-55F9AAF5E3D4}" srcOrd="0" destOrd="0" presId="urn:microsoft.com/office/officeart/2008/layout/VerticalCurvedList"/>
    <dgm:cxn modelId="{F8414DF9-A240-4570-8934-31D1E0731048}" type="presParOf" srcId="{A5A43A20-A6B4-40EA-BA1B-FD3ED28E1223}" destId="{21B5A777-BD22-4F13-88C7-FB098A406E18}" srcOrd="11" destOrd="0" presId="urn:microsoft.com/office/officeart/2008/layout/VerticalCurvedList"/>
    <dgm:cxn modelId="{413A116E-EC0A-4D49-AE20-18F21527BEDB}" type="presParOf" srcId="{A5A43A20-A6B4-40EA-BA1B-FD3ED28E1223}" destId="{E3F77FEA-B01E-484A-B730-E7179078921E}" srcOrd="12" destOrd="0" presId="urn:microsoft.com/office/officeart/2008/layout/VerticalCurvedList"/>
    <dgm:cxn modelId="{DD17367F-43C1-46F1-8DCE-21659C7F443A}" type="presParOf" srcId="{E3F77FEA-B01E-484A-B730-E7179078921E}" destId="{A961E084-9624-456F-B1C5-2B55F34B14B0}" srcOrd="0" destOrd="0" presId="urn:microsoft.com/office/officeart/2008/layout/VerticalCurvedList"/>
    <dgm:cxn modelId="{F6C1EAAE-D0D7-432C-8494-C06B244E933B}" type="presParOf" srcId="{A5A43A20-A6B4-40EA-BA1B-FD3ED28E1223}" destId="{DE16911A-97CC-43A6-8556-730B68F0AA99}" srcOrd="13" destOrd="0" presId="urn:microsoft.com/office/officeart/2008/layout/VerticalCurvedList"/>
    <dgm:cxn modelId="{C5467C71-5EAF-42E1-B971-675B951E16A2}" type="presParOf" srcId="{A5A43A20-A6B4-40EA-BA1B-FD3ED28E1223}" destId="{70141E18-C88F-4CD4-9F1A-EEAF6FB09B5F}" srcOrd="14" destOrd="0" presId="urn:microsoft.com/office/officeart/2008/layout/VerticalCurvedList"/>
    <dgm:cxn modelId="{F9FBAB8F-6CA8-4E16-AB22-E7AEF82FD579}" type="presParOf" srcId="{70141E18-C88F-4CD4-9F1A-EEAF6FB09B5F}" destId="{81DA3749-5BB5-4E74-9593-FBAEC0D626DF}"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2D300-A54E-4B99-A1A3-3789075DA1ED}">
      <dsp:nvSpPr>
        <dsp:cNvPr id="0" name=""/>
        <dsp:cNvSpPr/>
      </dsp:nvSpPr>
      <dsp:spPr>
        <a:xfrm>
          <a:off x="-10026610" y="-1532187"/>
          <a:ext cx="11941045" cy="11941045"/>
        </a:xfrm>
        <a:prstGeom prst="blockArc">
          <a:avLst>
            <a:gd name="adj1" fmla="val 18900000"/>
            <a:gd name="adj2" fmla="val 2700000"/>
            <a:gd name="adj3" fmla="val 181"/>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BDA140-A269-46B9-B25D-891F1E31ABBF}">
      <dsp:nvSpPr>
        <dsp:cNvPr id="0" name=""/>
        <dsp:cNvSpPr/>
      </dsp:nvSpPr>
      <dsp:spPr>
        <a:xfrm>
          <a:off x="622698" y="403533"/>
          <a:ext cx="9200305" cy="80671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328" tIns="78740" rIns="78740" bIns="78740" numCol="1" spcCol="1270" anchor="ctr" anchorCtr="0">
          <a:noAutofit/>
        </a:bodyPr>
        <a:lstStyle/>
        <a:p>
          <a:pPr marL="0" lvl="0" indent="0" algn="l" defTabSz="1377950">
            <a:lnSpc>
              <a:spcPct val="90000"/>
            </a:lnSpc>
            <a:spcBef>
              <a:spcPct val="0"/>
            </a:spcBef>
            <a:spcAft>
              <a:spcPct val="35000"/>
            </a:spcAft>
            <a:buNone/>
          </a:pPr>
          <a:r>
            <a:rPr lang="en-US" altLang="zh-CN" sz="3100" kern="1200" dirty="0">
              <a:latin typeface="微软雅黑" panose="020B0503020204020204" pitchFamily="34" charset="-122"/>
              <a:ea typeface="微软雅黑" panose="020B0503020204020204" pitchFamily="34" charset="-122"/>
            </a:rPr>
            <a:t>1.</a:t>
          </a:r>
          <a:r>
            <a:rPr lang="zh-CN" altLang="en-US" sz="3100" b="0" i="0" kern="1200" dirty="0">
              <a:solidFill>
                <a:schemeClr val="bg1"/>
              </a:solidFill>
              <a:effectLst/>
              <a:latin typeface="微软雅黑" panose="020B0503020204020204" pitchFamily="34" charset="-122"/>
              <a:ea typeface="微软雅黑" panose="020B0503020204020204" pitchFamily="34" charset="-122"/>
            </a:rPr>
            <a:t>项目架构设计框图</a:t>
          </a:r>
          <a:endParaRPr lang="zh-CN" altLang="en-US" sz="3100" kern="1200" dirty="0">
            <a:solidFill>
              <a:schemeClr val="bg1"/>
            </a:solidFill>
            <a:latin typeface="微软雅黑" panose="020B0503020204020204" pitchFamily="34" charset="-122"/>
            <a:ea typeface="微软雅黑" panose="020B0503020204020204" pitchFamily="34" charset="-122"/>
          </a:endParaRPr>
        </a:p>
      </dsp:txBody>
      <dsp:txXfrm>
        <a:off x="622698" y="403533"/>
        <a:ext cx="9200305" cy="806711"/>
      </dsp:txXfrm>
    </dsp:sp>
    <dsp:sp modelId="{BE8E79E8-2945-4904-81C7-47985748D3C3}">
      <dsp:nvSpPr>
        <dsp:cNvPr id="0" name=""/>
        <dsp:cNvSpPr/>
      </dsp:nvSpPr>
      <dsp:spPr>
        <a:xfrm>
          <a:off x="118503" y="302694"/>
          <a:ext cx="1008389" cy="1008389"/>
        </a:xfrm>
        <a:prstGeom prst="ellipse">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AD40FF-FAC2-490D-93CD-6D996A73AF32}">
      <dsp:nvSpPr>
        <dsp:cNvPr id="0" name=""/>
        <dsp:cNvSpPr/>
      </dsp:nvSpPr>
      <dsp:spPr>
        <a:xfrm>
          <a:off x="1353248" y="1614311"/>
          <a:ext cx="8469755" cy="80671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328" tIns="78740" rIns="78740" bIns="78740" numCol="1" spcCol="1270" anchor="ctr" anchorCtr="0">
          <a:noAutofit/>
        </a:bodyPr>
        <a:lstStyle/>
        <a:p>
          <a:pPr marL="0" lvl="0" indent="0" algn="l" defTabSz="1377950">
            <a:lnSpc>
              <a:spcPct val="90000"/>
            </a:lnSpc>
            <a:spcBef>
              <a:spcPct val="0"/>
            </a:spcBef>
            <a:spcAft>
              <a:spcPct val="35000"/>
            </a:spcAft>
            <a:buNone/>
          </a:pPr>
          <a:r>
            <a:rPr lang="en-US" altLang="zh-CN" sz="3100" kern="1200" dirty="0">
              <a:latin typeface="微软雅黑" panose="020B0503020204020204" pitchFamily="34" charset="-122"/>
              <a:ea typeface="微软雅黑" panose="020B0503020204020204" pitchFamily="34" charset="-122"/>
            </a:rPr>
            <a:t>2.</a:t>
          </a:r>
          <a:r>
            <a:rPr lang="zh-CN" altLang="en-US" sz="3100" kern="1200"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成员分工</a:t>
          </a:r>
          <a:endParaRPr lang="zh-CN" altLang="en-US" sz="3100" kern="1200" dirty="0">
            <a:solidFill>
              <a:schemeClr val="bg1"/>
            </a:solidFill>
            <a:latin typeface="微软雅黑" panose="020B0503020204020204" pitchFamily="34" charset="-122"/>
            <a:ea typeface="微软雅黑" panose="020B0503020204020204" pitchFamily="34" charset="-122"/>
          </a:endParaRPr>
        </a:p>
      </dsp:txBody>
      <dsp:txXfrm>
        <a:off x="1353248" y="1614311"/>
        <a:ext cx="8469755" cy="806711"/>
      </dsp:txXfrm>
    </dsp:sp>
    <dsp:sp modelId="{4E9EE5F0-B525-434F-95BA-EB58FBAD09F8}">
      <dsp:nvSpPr>
        <dsp:cNvPr id="0" name=""/>
        <dsp:cNvSpPr/>
      </dsp:nvSpPr>
      <dsp:spPr>
        <a:xfrm>
          <a:off x="849053" y="1513472"/>
          <a:ext cx="1008389" cy="1008389"/>
        </a:xfrm>
        <a:prstGeom prst="ellipse">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E66BAE-9D31-4EE1-9FF2-FA6D6AF73604}">
      <dsp:nvSpPr>
        <dsp:cNvPr id="0" name=""/>
        <dsp:cNvSpPr/>
      </dsp:nvSpPr>
      <dsp:spPr>
        <a:xfrm>
          <a:off x="1753586" y="2824201"/>
          <a:ext cx="8069418" cy="80671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328" tIns="78740" rIns="78740" bIns="78740" numCol="1" spcCol="1270" anchor="ctr" anchorCtr="0">
          <a:noAutofit/>
        </a:bodyPr>
        <a:lstStyle/>
        <a:p>
          <a:pPr marL="0" lvl="0" indent="0" algn="l" defTabSz="1377950">
            <a:lnSpc>
              <a:spcPct val="90000"/>
            </a:lnSpc>
            <a:spcBef>
              <a:spcPct val="0"/>
            </a:spcBef>
            <a:spcAft>
              <a:spcPct val="35000"/>
            </a:spcAft>
            <a:buNone/>
          </a:pPr>
          <a:r>
            <a:rPr lang="en-US" altLang="zh-CN" sz="3100" kern="1200" dirty="0">
              <a:latin typeface="微软雅黑" panose="020B0503020204020204" pitchFamily="34" charset="-122"/>
              <a:ea typeface="微软雅黑" panose="020B0503020204020204" pitchFamily="34" charset="-122"/>
            </a:rPr>
            <a:t>3.</a:t>
          </a:r>
          <a:r>
            <a:rPr lang="zh-CN" altLang="en-US" sz="3100" kern="1200"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项目实施计划</a:t>
          </a:r>
          <a:r>
            <a:rPr lang="en-US" altLang="zh-CN" sz="3100" kern="1200"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&amp;</a:t>
          </a:r>
          <a:r>
            <a:rPr lang="zh-CN" altLang="en-US" sz="3100" kern="1200"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进度</a:t>
          </a:r>
          <a:endParaRPr lang="zh-CN" altLang="en-US" sz="3100" kern="1200" dirty="0">
            <a:solidFill>
              <a:schemeClr val="bg1"/>
            </a:solidFill>
            <a:latin typeface="微软雅黑" panose="020B0503020204020204" pitchFamily="34" charset="-122"/>
            <a:ea typeface="微软雅黑" panose="020B0503020204020204" pitchFamily="34" charset="-122"/>
          </a:endParaRPr>
        </a:p>
      </dsp:txBody>
      <dsp:txXfrm>
        <a:off x="1753586" y="2824201"/>
        <a:ext cx="8069418" cy="806711"/>
      </dsp:txXfrm>
    </dsp:sp>
    <dsp:sp modelId="{983E0C6E-7806-4E39-80B7-115F492E2F3D}">
      <dsp:nvSpPr>
        <dsp:cNvPr id="0" name=""/>
        <dsp:cNvSpPr/>
      </dsp:nvSpPr>
      <dsp:spPr>
        <a:xfrm>
          <a:off x="1249391" y="2723362"/>
          <a:ext cx="1008389" cy="1008389"/>
        </a:xfrm>
        <a:prstGeom prst="ellipse">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A73A3A-D371-47AC-A1EF-78B6CD39279D}">
      <dsp:nvSpPr>
        <dsp:cNvPr id="0" name=""/>
        <dsp:cNvSpPr/>
      </dsp:nvSpPr>
      <dsp:spPr>
        <a:xfrm>
          <a:off x="1881410" y="4034979"/>
          <a:ext cx="7941594" cy="80671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328" tIns="78740" rIns="78740" bIns="78740" numCol="1" spcCol="1270" anchor="ctr" anchorCtr="0">
          <a:noAutofit/>
        </a:bodyPr>
        <a:lstStyle/>
        <a:p>
          <a:pPr marL="0" lvl="0" indent="0" algn="l" defTabSz="1377950">
            <a:lnSpc>
              <a:spcPct val="90000"/>
            </a:lnSpc>
            <a:spcBef>
              <a:spcPct val="0"/>
            </a:spcBef>
            <a:spcAft>
              <a:spcPct val="35000"/>
            </a:spcAft>
            <a:buNone/>
          </a:pPr>
          <a:r>
            <a:rPr lang="en-US" altLang="zh-CN" sz="3100" kern="1200" dirty="0">
              <a:latin typeface="微软雅黑" panose="020B0503020204020204" pitchFamily="34" charset="-122"/>
              <a:ea typeface="微软雅黑" panose="020B0503020204020204" pitchFamily="34" charset="-122"/>
            </a:rPr>
            <a:t>4.</a:t>
          </a:r>
          <a:r>
            <a:rPr lang="zh-CN" altLang="en-US" sz="3100" kern="1200" dirty="0">
              <a:latin typeface="微软雅黑" panose="020B0503020204020204" pitchFamily="34" charset="-122"/>
              <a:ea typeface="微软雅黑" panose="020B0503020204020204" pitchFamily="34" charset="-122"/>
            </a:rPr>
            <a:t>关键技术及应用</a:t>
          </a:r>
        </a:p>
      </dsp:txBody>
      <dsp:txXfrm>
        <a:off x="1881410" y="4034979"/>
        <a:ext cx="7941594" cy="806711"/>
      </dsp:txXfrm>
    </dsp:sp>
    <dsp:sp modelId="{F6055497-B8F0-4BC0-A499-AA20622E1EAC}">
      <dsp:nvSpPr>
        <dsp:cNvPr id="0" name=""/>
        <dsp:cNvSpPr/>
      </dsp:nvSpPr>
      <dsp:spPr>
        <a:xfrm>
          <a:off x="1377215" y="3934140"/>
          <a:ext cx="1008389" cy="1008389"/>
        </a:xfrm>
        <a:prstGeom prst="ellipse">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26FF1F-C822-46F6-AC25-8754DB14BADE}">
      <dsp:nvSpPr>
        <dsp:cNvPr id="0" name=""/>
        <dsp:cNvSpPr/>
      </dsp:nvSpPr>
      <dsp:spPr>
        <a:xfrm>
          <a:off x="1765771" y="5245757"/>
          <a:ext cx="8069418" cy="80671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328" tIns="78740" rIns="78740" bIns="78740" numCol="1" spcCol="1270" anchor="ctr" anchorCtr="0">
          <a:noAutofit/>
        </a:bodyPr>
        <a:lstStyle/>
        <a:p>
          <a:pPr marL="0" lvl="0" indent="0" algn="l" defTabSz="1377950">
            <a:lnSpc>
              <a:spcPct val="90000"/>
            </a:lnSpc>
            <a:spcBef>
              <a:spcPct val="0"/>
            </a:spcBef>
            <a:spcAft>
              <a:spcPct val="35000"/>
            </a:spcAft>
            <a:buNone/>
          </a:pPr>
          <a:r>
            <a:rPr lang="en-US" altLang="zh-CN" sz="3100" kern="1200" dirty="0">
              <a:latin typeface="微软雅黑" panose="020B0503020204020204" pitchFamily="34" charset="-122"/>
              <a:ea typeface="微软雅黑" panose="020B0503020204020204" pitchFamily="34" charset="-122"/>
            </a:rPr>
            <a:t>5.</a:t>
          </a:r>
          <a:r>
            <a:rPr lang="zh-CN" altLang="en-US" sz="3100" kern="1200" dirty="0">
              <a:latin typeface="微软雅黑" panose="020B0503020204020204" pitchFamily="34" charset="-122"/>
              <a:ea typeface="微软雅黑" panose="020B0503020204020204" pitchFamily="34" charset="-122"/>
            </a:rPr>
            <a:t>软件测试</a:t>
          </a:r>
        </a:p>
      </dsp:txBody>
      <dsp:txXfrm>
        <a:off x="1765771" y="5245757"/>
        <a:ext cx="8069418" cy="806711"/>
      </dsp:txXfrm>
    </dsp:sp>
    <dsp:sp modelId="{40AC3C7D-CC7F-4038-BF70-55F9AAF5E3D4}">
      <dsp:nvSpPr>
        <dsp:cNvPr id="0" name=""/>
        <dsp:cNvSpPr/>
      </dsp:nvSpPr>
      <dsp:spPr>
        <a:xfrm>
          <a:off x="1249391" y="5144918"/>
          <a:ext cx="1008389" cy="1008389"/>
        </a:xfrm>
        <a:prstGeom prst="ellipse">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B5A777-BD22-4F13-88C7-FB098A406E18}">
      <dsp:nvSpPr>
        <dsp:cNvPr id="0" name=""/>
        <dsp:cNvSpPr/>
      </dsp:nvSpPr>
      <dsp:spPr>
        <a:xfrm>
          <a:off x="1353248" y="6455647"/>
          <a:ext cx="8469755" cy="80671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328" tIns="78740" rIns="78740" bIns="78740" numCol="1" spcCol="1270" anchor="ctr" anchorCtr="0">
          <a:noAutofit/>
        </a:bodyPr>
        <a:lstStyle/>
        <a:p>
          <a:pPr marL="0" lvl="0" indent="0" algn="l" defTabSz="1377950">
            <a:lnSpc>
              <a:spcPct val="90000"/>
            </a:lnSpc>
            <a:spcBef>
              <a:spcPct val="0"/>
            </a:spcBef>
            <a:spcAft>
              <a:spcPct val="35000"/>
            </a:spcAft>
            <a:buNone/>
          </a:pPr>
          <a:r>
            <a:rPr lang="en-US" altLang="zh-CN" sz="3100" kern="1200" dirty="0">
              <a:latin typeface="微软雅黑" panose="020B0503020204020204" pitchFamily="34" charset="-122"/>
              <a:ea typeface="微软雅黑" panose="020B0503020204020204" pitchFamily="34" charset="-122"/>
            </a:rPr>
            <a:t>6.</a:t>
          </a:r>
          <a:r>
            <a:rPr lang="zh-CN" altLang="en-US" sz="3100" kern="1200"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问题</a:t>
          </a:r>
          <a:r>
            <a:rPr lang="en-US" altLang="zh-CN" sz="3100" kern="1200"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&amp;</a:t>
          </a:r>
          <a:r>
            <a:rPr lang="zh-CN" altLang="en-US" sz="3100" kern="1200" dirty="0">
              <a:solidFill>
                <a:schemeClr val="bg1"/>
              </a:solidFill>
              <a:latin typeface="微软雅黑" panose="020B0503020204020204" pitchFamily="34" charset="-122"/>
              <a:ea typeface="微软雅黑" panose="020B0503020204020204" pitchFamily="34" charset="-122"/>
              <a:cs typeface="阿里巴巴普惠体 M" panose="00020600040101010101" pitchFamily="18" charset="-122"/>
            </a:rPr>
            <a:t>解决</a:t>
          </a:r>
          <a:endParaRPr lang="zh-CN" altLang="en-US" sz="3100" kern="1200" dirty="0">
            <a:solidFill>
              <a:schemeClr val="bg1"/>
            </a:solidFill>
            <a:latin typeface="微软雅黑" panose="020B0503020204020204" pitchFamily="34" charset="-122"/>
            <a:ea typeface="微软雅黑" panose="020B0503020204020204" pitchFamily="34" charset="-122"/>
          </a:endParaRPr>
        </a:p>
      </dsp:txBody>
      <dsp:txXfrm>
        <a:off x="1353248" y="6455647"/>
        <a:ext cx="8469755" cy="806711"/>
      </dsp:txXfrm>
    </dsp:sp>
    <dsp:sp modelId="{A961E084-9624-456F-B1C5-2B55F34B14B0}">
      <dsp:nvSpPr>
        <dsp:cNvPr id="0" name=""/>
        <dsp:cNvSpPr/>
      </dsp:nvSpPr>
      <dsp:spPr>
        <a:xfrm>
          <a:off x="849053" y="6354808"/>
          <a:ext cx="1008389" cy="1008389"/>
        </a:xfrm>
        <a:prstGeom prst="ellipse">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16911A-97CC-43A6-8556-730B68F0AA99}">
      <dsp:nvSpPr>
        <dsp:cNvPr id="0" name=""/>
        <dsp:cNvSpPr/>
      </dsp:nvSpPr>
      <dsp:spPr>
        <a:xfrm>
          <a:off x="622698" y="7666425"/>
          <a:ext cx="9200305" cy="806711"/>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328" tIns="78740" rIns="78740" bIns="78740" numCol="1" spcCol="1270" anchor="ctr" anchorCtr="0">
          <a:noAutofit/>
        </a:bodyPr>
        <a:lstStyle/>
        <a:p>
          <a:pPr marL="0" lvl="0" indent="0" algn="l" defTabSz="1377950">
            <a:lnSpc>
              <a:spcPct val="90000"/>
            </a:lnSpc>
            <a:spcBef>
              <a:spcPct val="0"/>
            </a:spcBef>
            <a:spcAft>
              <a:spcPct val="35000"/>
            </a:spcAft>
            <a:buNone/>
          </a:pPr>
          <a:r>
            <a:rPr lang="en-US" altLang="zh-CN" sz="3100" kern="1200" dirty="0">
              <a:solidFill>
                <a:schemeClr val="bg1"/>
              </a:solidFill>
              <a:latin typeface="微软雅黑" panose="020B0503020204020204" pitchFamily="34" charset="-122"/>
              <a:ea typeface="微软雅黑" panose="020B0503020204020204" pitchFamily="34" charset="-122"/>
              <a:cs typeface="阿里巴巴普惠体 B" panose="00020600040101010101" pitchFamily="18" charset="-122"/>
            </a:rPr>
            <a:t>7.</a:t>
          </a:r>
          <a:r>
            <a:rPr lang="zh-CN" altLang="en-US" sz="3100" kern="1200" dirty="0">
              <a:solidFill>
                <a:schemeClr val="bg1"/>
              </a:solidFill>
              <a:latin typeface="宋体" panose="02010600030101010101" pitchFamily="2" charset="-122"/>
              <a:ea typeface="阿里巴巴普惠体 B" panose="00020600040101010101" pitchFamily="18" charset="-122"/>
              <a:cs typeface="阿里巴巴普惠体 B" panose="00020600040101010101" pitchFamily="18" charset="-122"/>
            </a:rPr>
            <a:t>项目过程体验</a:t>
          </a:r>
        </a:p>
      </dsp:txBody>
      <dsp:txXfrm>
        <a:off x="622698" y="7666425"/>
        <a:ext cx="9200305" cy="806711"/>
      </dsp:txXfrm>
    </dsp:sp>
    <dsp:sp modelId="{81DA3749-5BB5-4E74-9593-FBAEC0D626DF}">
      <dsp:nvSpPr>
        <dsp:cNvPr id="0" name=""/>
        <dsp:cNvSpPr/>
      </dsp:nvSpPr>
      <dsp:spPr>
        <a:xfrm>
          <a:off x="118503" y="7565586"/>
          <a:ext cx="1008389" cy="1008389"/>
        </a:xfrm>
        <a:prstGeom prst="ellipse">
          <a:avLst/>
        </a:prstGeom>
        <a:solidFill>
          <a:schemeClr val="bg1"/>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a:prstGeom prst="rect">
            <a:avLst/>
          </a:prstGeom>
        </p:spPr>
        <p:txBody>
          <a:bodyPr anchor="b"/>
          <a:lstStyle>
            <a:lvl1pPr algn="ctr">
              <a:defRPr sz="12000"/>
            </a:lvl1pPr>
          </a:lstStyle>
          <a:p>
            <a:r>
              <a:rPr lang="zh-CN" altLang="en-US"/>
              <a:t>单击此处编辑母版标题样式</a:t>
            </a:r>
            <a:endParaRPr lang="en-US" dirty="0"/>
          </a:p>
        </p:txBody>
      </p:sp>
      <p:sp>
        <p:nvSpPr>
          <p:cNvPr id="3" name="Subtitle 2"/>
          <p:cNvSpPr>
            <a:spLocks noGrp="1"/>
          </p:cNvSpPr>
          <p:nvPr>
            <p:ph type="subTitle" idx="1"/>
          </p:nvPr>
        </p:nvSpPr>
        <p:spPr>
          <a:xfrm>
            <a:off x="3048000" y="7204076"/>
            <a:ext cx="18288000" cy="3311524"/>
          </a:xfrm>
          <a:prstGeom prst="rect">
            <a:avLst/>
          </a:prstGeo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2022/12/24</a:t>
            </a:fld>
            <a:endParaRPr lang="zh-CN" altLang="en-US"/>
          </a:p>
        </p:txBody>
      </p:sp>
      <p:sp>
        <p:nvSpPr>
          <p:cNvPr id="5" name="Footer Placeholder 4"/>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2651126"/>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676400" y="3651250"/>
            <a:ext cx="21031200" cy="8702676"/>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2022/12/24</a:t>
            </a:fld>
            <a:endParaRPr lang="zh-CN" altLang="en-US"/>
          </a:p>
        </p:txBody>
      </p:sp>
      <p:sp>
        <p:nvSpPr>
          <p:cNvPr id="5" name="Footer Placeholder 4"/>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676400" y="730250"/>
            <a:ext cx="15468600" cy="11623676"/>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2022/12/24</a:t>
            </a:fld>
            <a:endParaRPr lang="zh-CN" altLang="en-US"/>
          </a:p>
        </p:txBody>
      </p:sp>
      <p:sp>
        <p:nvSpPr>
          <p:cNvPr id="5" name="Footer Placeholder 4"/>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2651126"/>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676400" y="3651250"/>
            <a:ext cx="21031200" cy="8702676"/>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2022/12/24</a:t>
            </a:fld>
            <a:endParaRPr lang="zh-CN" altLang="en-US"/>
          </a:p>
        </p:txBody>
      </p:sp>
      <p:sp>
        <p:nvSpPr>
          <p:cNvPr id="5" name="Footer Placeholder 4"/>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a:prstGeom prst="rect">
            <a:avLst/>
          </a:prstGeom>
        </p:spPr>
        <p:txBody>
          <a:bodyPr anchor="b"/>
          <a:lstStyle>
            <a:lvl1pPr>
              <a:defRPr sz="12000"/>
            </a:lvl1pPr>
          </a:lstStyle>
          <a:p>
            <a:r>
              <a:rPr lang="zh-CN" altLang="en-US"/>
              <a:t>单击此处编辑母版标题样式</a:t>
            </a:r>
            <a:endParaRPr lang="en-US" dirty="0"/>
          </a:p>
        </p:txBody>
      </p:sp>
      <p:sp>
        <p:nvSpPr>
          <p:cNvPr id="3" name="Text Placeholder 2"/>
          <p:cNvSpPr>
            <a:spLocks noGrp="1"/>
          </p:cNvSpPr>
          <p:nvPr>
            <p:ph type="body" idx="1"/>
          </p:nvPr>
        </p:nvSpPr>
        <p:spPr>
          <a:xfrm>
            <a:off x="1663700" y="9178927"/>
            <a:ext cx="21031200" cy="3000374"/>
          </a:xfrm>
          <a:prstGeom prst="rect">
            <a:avLst/>
          </a:prstGeo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2022/12/24</a:t>
            </a:fld>
            <a:endParaRPr lang="zh-CN" altLang="en-US"/>
          </a:p>
        </p:txBody>
      </p:sp>
      <p:sp>
        <p:nvSpPr>
          <p:cNvPr id="5" name="Footer Placeholder 4"/>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2651126"/>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676400" y="3651250"/>
            <a:ext cx="10363200" cy="8702676"/>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2344400" y="3651250"/>
            <a:ext cx="10363200" cy="8702676"/>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2022/12/24</a:t>
            </a:fld>
            <a:endParaRPr lang="zh-CN" altLang="en-US"/>
          </a:p>
        </p:txBody>
      </p:sp>
      <p:sp>
        <p:nvSpPr>
          <p:cNvPr id="6" name="Footer Placeholder 5"/>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679577" y="3362326"/>
            <a:ext cx="10315574" cy="1647824"/>
          </a:xfrm>
          <a:prstGeom prst="rect">
            <a:avLst/>
          </a:prstGeo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单击此处编辑母版文本样式</a:t>
            </a:r>
          </a:p>
        </p:txBody>
      </p:sp>
      <p:sp>
        <p:nvSpPr>
          <p:cNvPr id="4" name="Content Placeholder 3"/>
          <p:cNvSpPr>
            <a:spLocks noGrp="1"/>
          </p:cNvSpPr>
          <p:nvPr>
            <p:ph sz="half" idx="2"/>
          </p:nvPr>
        </p:nvSpPr>
        <p:spPr>
          <a:xfrm>
            <a:off x="1679577" y="5010150"/>
            <a:ext cx="10315574" cy="7369176"/>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2344400" y="3362326"/>
            <a:ext cx="10366376" cy="1647824"/>
          </a:xfrm>
          <a:prstGeom prst="rect">
            <a:avLst/>
          </a:prstGeo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单击此处编辑母版文本样式</a:t>
            </a:r>
          </a:p>
        </p:txBody>
      </p:sp>
      <p:sp>
        <p:nvSpPr>
          <p:cNvPr id="6" name="Content Placeholder 5"/>
          <p:cNvSpPr>
            <a:spLocks noGrp="1"/>
          </p:cNvSpPr>
          <p:nvPr>
            <p:ph sz="quarter" idx="4"/>
          </p:nvPr>
        </p:nvSpPr>
        <p:spPr>
          <a:xfrm>
            <a:off x="12344400" y="5010150"/>
            <a:ext cx="10366376" cy="7369176"/>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2022/12/24</a:t>
            </a:fld>
            <a:endParaRPr lang="zh-CN" altLang="en-US"/>
          </a:p>
        </p:txBody>
      </p:sp>
      <p:sp>
        <p:nvSpPr>
          <p:cNvPr id="8" name="Footer Placeholder 7"/>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2651126"/>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2022/12/24</a:t>
            </a:fld>
            <a:endParaRPr lang="zh-CN" altLang="en-US"/>
          </a:p>
        </p:txBody>
      </p:sp>
      <p:sp>
        <p:nvSpPr>
          <p:cNvPr id="4" name="Footer Placeholder 3"/>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2022/12/24</a:t>
            </a:fld>
            <a:endParaRPr lang="zh-CN" altLang="en-US"/>
          </a:p>
        </p:txBody>
      </p:sp>
      <p:sp>
        <p:nvSpPr>
          <p:cNvPr id="3" name="Footer Placeholder 2"/>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a:prstGeom prst="rect">
            <a:avLst/>
          </a:prstGeom>
        </p:spPr>
        <p:txBody>
          <a:bodyPr anchor="b"/>
          <a:lstStyle>
            <a:lvl1pPr>
              <a:defRPr sz="6400"/>
            </a:lvl1pPr>
          </a:lstStyle>
          <a:p>
            <a:r>
              <a:rPr lang="zh-CN" altLang="en-US"/>
              <a:t>单击此处编辑母版标题样式</a:t>
            </a:r>
            <a:endParaRPr lang="en-US" dirty="0"/>
          </a:p>
        </p:txBody>
      </p:sp>
      <p:sp>
        <p:nvSpPr>
          <p:cNvPr id="3" name="Content Placeholder 2"/>
          <p:cNvSpPr>
            <a:spLocks noGrp="1"/>
          </p:cNvSpPr>
          <p:nvPr>
            <p:ph idx="1"/>
          </p:nvPr>
        </p:nvSpPr>
        <p:spPr>
          <a:xfrm>
            <a:off x="10366376" y="1974851"/>
            <a:ext cx="12344400" cy="9747250"/>
          </a:xfrm>
          <a:prstGeom prst="rect">
            <a:avLst/>
          </a:prstGeo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679577" y="4114800"/>
            <a:ext cx="7864474" cy="7623176"/>
          </a:xfrm>
          <a:prstGeom prst="rect">
            <a:avLst/>
          </a:prstGeo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单击此处编辑母版文本样式</a:t>
            </a:r>
          </a:p>
        </p:txBody>
      </p:sp>
      <p:sp>
        <p:nvSpPr>
          <p:cNvPr id="5" name="Date Placeholder 4"/>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2022/12/24</a:t>
            </a:fld>
            <a:endParaRPr lang="zh-CN" altLang="en-US"/>
          </a:p>
        </p:txBody>
      </p:sp>
      <p:sp>
        <p:nvSpPr>
          <p:cNvPr id="6" name="Footer Placeholder 5"/>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a:prstGeom prst="rect">
            <a:avLst/>
          </a:prstGeom>
        </p:spPr>
        <p:txBody>
          <a:bodyPr anchor="b"/>
          <a:lstStyle>
            <a:lvl1pPr>
              <a:defRPr sz="6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366376" y="1974851"/>
            <a:ext cx="12344400" cy="9747250"/>
          </a:xfrm>
          <a:prstGeom prst="rect">
            <a:avLst/>
          </a:prstGeo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zh-CN" altLang="en-US"/>
              <a:t>单击图标添加图片</a:t>
            </a:r>
            <a:endParaRPr lang="en-US" dirty="0"/>
          </a:p>
        </p:txBody>
      </p:sp>
      <p:sp>
        <p:nvSpPr>
          <p:cNvPr id="4" name="Text Placeholder 3"/>
          <p:cNvSpPr>
            <a:spLocks noGrp="1"/>
          </p:cNvSpPr>
          <p:nvPr>
            <p:ph type="body" sz="half" idx="2"/>
          </p:nvPr>
        </p:nvSpPr>
        <p:spPr>
          <a:xfrm>
            <a:off x="1679577" y="4114800"/>
            <a:ext cx="7864474" cy="7623176"/>
          </a:xfrm>
          <a:prstGeom prst="rect">
            <a:avLst/>
          </a:prstGeo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单击此处编辑母版文本样式</a:t>
            </a:r>
          </a:p>
        </p:txBody>
      </p:sp>
      <p:sp>
        <p:nvSpPr>
          <p:cNvPr id="5" name="Date Placeholder 4"/>
          <p:cNvSpPr>
            <a:spLocks noGrp="1"/>
          </p:cNvSpPr>
          <p:nvPr>
            <p:ph type="dt" sz="half" idx="10"/>
          </p:nvPr>
        </p:nvSpPr>
        <p:spPr>
          <a:xfrm>
            <a:off x="1676400" y="12712701"/>
            <a:ext cx="5486400" cy="730250"/>
          </a:xfrm>
          <a:prstGeom prst="rect">
            <a:avLst/>
          </a:prstGeom>
        </p:spPr>
        <p:txBody>
          <a:bodyPr/>
          <a:lstStyle/>
          <a:p>
            <a:fld id="{31E1821A-F39E-42EA-B14C-3D0E35684522}" type="datetimeFigureOut">
              <a:rPr lang="zh-CN" altLang="en-US" smtClean="0"/>
              <a:t>2022/12/24</a:t>
            </a:fld>
            <a:endParaRPr lang="zh-CN" altLang="en-US"/>
          </a:p>
        </p:txBody>
      </p:sp>
      <p:sp>
        <p:nvSpPr>
          <p:cNvPr id="6" name="Footer Placeholder 5"/>
          <p:cNvSpPr>
            <a:spLocks noGrp="1"/>
          </p:cNvSpPr>
          <p:nvPr>
            <p:ph type="ftr" sz="quarter" idx="11"/>
          </p:nvPr>
        </p:nvSpPr>
        <p:spPr>
          <a:xfrm>
            <a:off x="8077200" y="12712701"/>
            <a:ext cx="8229600" cy="730250"/>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17221200" y="12712701"/>
            <a:ext cx="5486400" cy="730250"/>
          </a:xfrm>
          <a:prstGeom prst="rect">
            <a:avLst/>
          </a:prstGeom>
        </p:spPr>
        <p:txBody>
          <a:bodyPr/>
          <a:lstStyle/>
          <a:p>
            <a:fld id="{6742CD10-9AE9-4644-B63B-EA3271FAAE2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6000" b="-6000"/>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24384000" cy="13716000"/>
          </a:xfrm>
          <a:prstGeom prst="rect">
            <a:avLst/>
          </a:prstGeom>
          <a:solidFill>
            <a:srgbClr val="ECF1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8129AABA-375E-56A6-E7BD-4A3EAF0D0073}"/>
              </a:ext>
            </a:extLst>
          </p:cNvPr>
          <p:cNvPicPr>
            <a:picLocks noChangeAspect="1"/>
          </p:cNvPicPr>
          <p:nvPr/>
        </p:nvPicPr>
        <p:blipFill rotWithShape="1">
          <a:blip r:embed="rId2">
            <a:extLst>
              <a:ext uri="{28A0092B-C50C-407E-A947-70E740481C1C}">
                <a14:useLocalDpi xmlns:a14="http://schemas.microsoft.com/office/drawing/2010/main" val="0"/>
              </a:ext>
            </a:extLst>
          </a:blip>
          <a:srcRect l="-164" t="12373" r="164"/>
          <a:stretch/>
        </p:blipFill>
        <p:spPr>
          <a:xfrm>
            <a:off x="-166753" y="0"/>
            <a:ext cx="25044400" cy="13716000"/>
          </a:xfrm>
          <a:prstGeom prst="rect">
            <a:avLst/>
          </a:prstGeom>
        </p:spPr>
      </p:pic>
      <p:sp>
        <p:nvSpPr>
          <p:cNvPr id="27" name="椭圆 26">
            <a:extLst>
              <a:ext uri="{FF2B5EF4-FFF2-40B4-BE49-F238E27FC236}">
                <a16:creationId xmlns:a16="http://schemas.microsoft.com/office/drawing/2014/main" id="{4F31B355-841A-FFF9-A1FE-B882002FE118}"/>
              </a:ext>
            </a:extLst>
          </p:cNvPr>
          <p:cNvSpPr/>
          <p:nvPr/>
        </p:nvSpPr>
        <p:spPr>
          <a:xfrm>
            <a:off x="9466436" y="954398"/>
            <a:ext cx="5451128" cy="5418442"/>
          </a:xfrm>
          <a:prstGeom prst="ellipse">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3"/>
          <p:cNvGrpSpPr/>
          <p:nvPr/>
        </p:nvGrpSpPr>
        <p:grpSpPr>
          <a:xfrm>
            <a:off x="4318554" y="2350946"/>
            <a:ext cx="15746892" cy="9952583"/>
            <a:chOff x="0" y="0"/>
            <a:chExt cx="15746892" cy="11579261"/>
          </a:xfrm>
          <a:gradFill>
            <a:gsLst>
              <a:gs pos="0">
                <a:schemeClr val="accent1">
                  <a:lumMod val="5000"/>
                  <a:lumOff val="95000"/>
                </a:schemeClr>
              </a:gs>
              <a:gs pos="59000">
                <a:schemeClr val="accent1">
                  <a:lumMod val="45000"/>
                  <a:lumOff val="55000"/>
                </a:schemeClr>
              </a:gs>
              <a:gs pos="0">
                <a:schemeClr val="bg1">
                  <a:alpha val="67000"/>
                </a:schemeClr>
              </a:gs>
              <a:gs pos="74000">
                <a:schemeClr val="accent1">
                  <a:lumMod val="30000"/>
                  <a:lumOff val="70000"/>
                </a:schemeClr>
              </a:gs>
            </a:gsLst>
            <a:lin ang="5400000" scaled="1"/>
          </a:gradFill>
          <a:effectLst>
            <a:outerShdw dist="50800" dir="5400000" algn="ctr" rotWithShape="0">
              <a:srgbClr val="000000">
                <a:alpha val="0"/>
              </a:srgbClr>
            </a:outerShdw>
            <a:reflection endPos="0" dist="50800" dir="5400000" sy="-100000" algn="bl" rotWithShape="0"/>
          </a:effectLst>
        </p:grpSpPr>
        <p:sp>
          <p:nvSpPr>
            <p:cNvPr id="4" name="Freeform 4"/>
            <p:cNvSpPr/>
            <p:nvPr/>
          </p:nvSpPr>
          <p:spPr>
            <a:xfrm>
              <a:off x="0" y="0"/>
              <a:ext cx="15746930" cy="11579199"/>
            </a:xfrm>
            <a:custGeom>
              <a:avLst/>
              <a:gdLst/>
              <a:ahLst/>
              <a:cxnLst/>
              <a:rect l="l" t="t" r="r" b="b"/>
              <a:pathLst>
                <a:path w="15746930" h="11579199">
                  <a:moveTo>
                    <a:pt x="0" y="0"/>
                  </a:moveTo>
                  <a:lnTo>
                    <a:pt x="15746930" y="0"/>
                  </a:lnTo>
                  <a:lnTo>
                    <a:pt x="15746930" y="11579199"/>
                  </a:lnTo>
                  <a:lnTo>
                    <a:pt x="0" y="11579199"/>
                  </a:lnTo>
                  <a:close/>
                </a:path>
              </a:pathLst>
            </a:custGeom>
            <a:grpFill/>
          </p:spPr>
        </p:sp>
      </p:grpSp>
      <p:sp>
        <p:nvSpPr>
          <p:cNvPr id="8" name="TextBox 8"/>
          <p:cNvSpPr txBox="1"/>
          <p:nvPr/>
        </p:nvSpPr>
        <p:spPr>
          <a:xfrm>
            <a:off x="8876423" y="4977738"/>
            <a:ext cx="8056564" cy="1851789"/>
          </a:xfrm>
          <a:prstGeom prst="rect">
            <a:avLst/>
          </a:prstGeom>
        </p:spPr>
        <p:txBody>
          <a:bodyPr wrap="square" lIns="0" tIns="0" rIns="0" bIns="0" rtlCol="0" anchor="t">
            <a:spAutoFit/>
          </a:bodyPr>
          <a:lstStyle/>
          <a:p>
            <a:pPr>
              <a:lnSpc>
                <a:spcPts val="14256"/>
              </a:lnSpc>
            </a:pPr>
            <a:r>
              <a:rPr lang="zh-CN" altLang="en-US" sz="13200" spc="600" dirty="0">
                <a:solidFill>
                  <a:srgbClr val="404040"/>
                </a:solidFill>
                <a:latin typeface="华光标题宋_CNKI" panose="02000500000000000000" pitchFamily="2" charset="-122"/>
                <a:ea typeface="华光标题宋_CNKI" panose="02000500000000000000" pitchFamily="2" charset="-122"/>
              </a:rPr>
              <a:t>运动</a:t>
            </a:r>
            <a:r>
              <a:rPr lang="zh-CN" altLang="en-US" sz="9600" spc="600" dirty="0">
                <a:solidFill>
                  <a:srgbClr val="D5333E"/>
                </a:solidFill>
                <a:latin typeface="华光标题宋_CNKI" panose="02000500000000000000" pitchFamily="2" charset="-122"/>
                <a:ea typeface="华光标题宋_CNKI" panose="02000500000000000000" pitchFamily="2" charset="-122"/>
              </a:rPr>
              <a:t>“</a:t>
            </a:r>
            <a:r>
              <a:rPr lang="zh-CN" altLang="en-US" sz="13200" spc="600" dirty="0">
                <a:solidFill>
                  <a:srgbClr val="D5333E"/>
                </a:solidFill>
                <a:latin typeface="华光标题宋_CNKI" panose="02000500000000000000" pitchFamily="2" charset="-122"/>
                <a:ea typeface="华光标题宋_CNKI" panose="02000500000000000000" pitchFamily="2" charset="-122"/>
              </a:rPr>
              <a:t>梅”</a:t>
            </a:r>
            <a:endParaRPr lang="en-US" sz="13200" spc="600" dirty="0">
              <a:solidFill>
                <a:srgbClr val="404040"/>
              </a:solidFill>
              <a:latin typeface="华光标题宋_CNKI" panose="02000500000000000000" pitchFamily="2" charset="-122"/>
              <a:ea typeface="华光标题宋_CNKI" panose="02000500000000000000" pitchFamily="2" charset="-122"/>
            </a:endParaRPr>
          </a:p>
        </p:txBody>
      </p:sp>
      <p:sp>
        <p:nvSpPr>
          <p:cNvPr id="10" name="TextBox 10"/>
          <p:cNvSpPr txBox="1"/>
          <p:nvPr/>
        </p:nvSpPr>
        <p:spPr>
          <a:xfrm>
            <a:off x="12626764" y="7339352"/>
            <a:ext cx="3811771" cy="551433"/>
          </a:xfrm>
          <a:prstGeom prst="rect">
            <a:avLst/>
          </a:prstGeom>
        </p:spPr>
        <p:txBody>
          <a:bodyPr wrap="square" lIns="0" tIns="0" rIns="0" bIns="0" rtlCol="0" anchor="t">
            <a:spAutoFit/>
          </a:bodyPr>
          <a:lstStyle/>
          <a:p>
            <a:pPr>
              <a:lnSpc>
                <a:spcPts val="4320"/>
              </a:lnSpc>
            </a:pPr>
            <a:r>
              <a:rPr lang="en-US" sz="3600" dirty="0">
                <a:solidFill>
                  <a:srgbClr val="808080"/>
                </a:solidFill>
              </a:rPr>
              <a:t>Sport MU</a:t>
            </a:r>
          </a:p>
        </p:txBody>
      </p:sp>
      <p:sp>
        <p:nvSpPr>
          <p:cNvPr id="11" name="AutoShape 11"/>
          <p:cNvSpPr/>
          <p:nvPr/>
        </p:nvSpPr>
        <p:spPr>
          <a:xfrm flipV="1">
            <a:off x="11266970" y="8067797"/>
            <a:ext cx="4061861" cy="47627"/>
          </a:xfrm>
          <a:prstGeom prst="line">
            <a:avLst/>
          </a:prstGeom>
          <a:ln w="28575" cap="rnd">
            <a:solidFill>
              <a:srgbClr val="000000"/>
            </a:solidFill>
            <a:prstDash val="solid"/>
            <a:headEnd type="none" w="sm" len="sm"/>
            <a:tailEnd type="none" w="sm" len="sm"/>
          </a:ln>
        </p:spPr>
      </p:sp>
      <p:grpSp>
        <p:nvGrpSpPr>
          <p:cNvPr id="12" name="Group 12"/>
          <p:cNvGrpSpPr/>
          <p:nvPr/>
        </p:nvGrpSpPr>
        <p:grpSpPr>
          <a:xfrm>
            <a:off x="15063593" y="6723222"/>
            <a:ext cx="1205268" cy="1741390"/>
            <a:chOff x="16278" y="103897"/>
            <a:chExt cx="1205268" cy="1741389"/>
          </a:xfrm>
        </p:grpSpPr>
        <p:grpSp>
          <p:nvGrpSpPr>
            <p:cNvPr id="13" name="Group 13"/>
            <p:cNvGrpSpPr/>
            <p:nvPr/>
          </p:nvGrpSpPr>
          <p:grpSpPr>
            <a:xfrm>
              <a:off x="16278" y="103897"/>
              <a:ext cx="863981" cy="1440053"/>
              <a:chOff x="16278" y="103897"/>
              <a:chExt cx="863981" cy="1440053"/>
            </a:xfrm>
          </p:grpSpPr>
          <p:sp>
            <p:nvSpPr>
              <p:cNvPr id="14" name="Freeform 14"/>
              <p:cNvSpPr/>
              <p:nvPr/>
            </p:nvSpPr>
            <p:spPr>
              <a:xfrm>
                <a:off x="16278" y="103897"/>
                <a:ext cx="863981" cy="1440053"/>
              </a:xfrm>
              <a:custGeom>
                <a:avLst/>
                <a:gdLst/>
                <a:ahLst/>
                <a:cxnLst/>
                <a:rect l="l" t="t" r="r" b="b"/>
                <a:pathLst>
                  <a:path w="863981" h="1440053">
                    <a:moveTo>
                      <a:pt x="0" y="1440053"/>
                    </a:moveTo>
                    <a:lnTo>
                      <a:pt x="216027" y="0"/>
                    </a:lnTo>
                    <a:lnTo>
                      <a:pt x="863981" y="0"/>
                    </a:lnTo>
                    <a:lnTo>
                      <a:pt x="647954" y="1440053"/>
                    </a:lnTo>
                    <a:close/>
                  </a:path>
                </a:pathLst>
              </a:custGeom>
              <a:solidFill>
                <a:srgbClr val="D5333E"/>
              </a:solidFill>
            </p:spPr>
            <p:txBody>
              <a:bodyPr/>
              <a:lstStyle/>
              <a:p>
                <a:endParaRPr lang="zh-CN" altLang="en-US" dirty="0"/>
              </a:p>
            </p:txBody>
          </p:sp>
        </p:grpSp>
        <p:grpSp>
          <p:nvGrpSpPr>
            <p:cNvPr id="15" name="Group 15"/>
            <p:cNvGrpSpPr/>
            <p:nvPr/>
          </p:nvGrpSpPr>
          <p:grpSpPr>
            <a:xfrm>
              <a:off x="357565" y="405233"/>
              <a:ext cx="863981" cy="1440053"/>
              <a:chOff x="50617" y="116551"/>
              <a:chExt cx="863981" cy="1440053"/>
            </a:xfrm>
          </p:grpSpPr>
          <p:sp>
            <p:nvSpPr>
              <p:cNvPr id="16" name="Freeform 16"/>
              <p:cNvSpPr/>
              <p:nvPr/>
            </p:nvSpPr>
            <p:spPr>
              <a:xfrm>
                <a:off x="50617" y="116551"/>
                <a:ext cx="863981" cy="1440053"/>
              </a:xfrm>
              <a:custGeom>
                <a:avLst/>
                <a:gdLst/>
                <a:ahLst/>
                <a:cxnLst/>
                <a:rect l="l" t="t" r="r" b="b"/>
                <a:pathLst>
                  <a:path w="863981" h="1440053">
                    <a:moveTo>
                      <a:pt x="0" y="1440053"/>
                    </a:moveTo>
                    <a:lnTo>
                      <a:pt x="216027" y="0"/>
                    </a:lnTo>
                    <a:lnTo>
                      <a:pt x="863981" y="0"/>
                    </a:lnTo>
                    <a:lnTo>
                      <a:pt x="647954" y="1440053"/>
                    </a:lnTo>
                    <a:close/>
                  </a:path>
                </a:pathLst>
              </a:custGeom>
              <a:solidFill>
                <a:srgbClr val="DC7956">
                  <a:alpha val="19608"/>
                </a:srgbClr>
              </a:solidFill>
            </p:spPr>
          </p:sp>
        </p:grpSp>
      </p:grpSp>
      <p:sp>
        <p:nvSpPr>
          <p:cNvPr id="24" name="文本框 23">
            <a:extLst>
              <a:ext uri="{FF2B5EF4-FFF2-40B4-BE49-F238E27FC236}">
                <a16:creationId xmlns:a16="http://schemas.microsoft.com/office/drawing/2014/main" id="{7FA05EF4-057C-373C-5B9D-B02FC45446B5}"/>
              </a:ext>
            </a:extLst>
          </p:cNvPr>
          <p:cNvSpPr txBox="1"/>
          <p:nvPr/>
        </p:nvSpPr>
        <p:spPr>
          <a:xfrm>
            <a:off x="6471448" y="9527949"/>
            <a:ext cx="11710735" cy="1200329"/>
          </a:xfrm>
          <a:prstGeom prst="rect">
            <a:avLst/>
          </a:prstGeom>
          <a:noFill/>
        </p:spPr>
        <p:txBody>
          <a:bodyPr wrap="square" rtlCol="0">
            <a:spAutoFit/>
          </a:bodyPr>
          <a:lstStyle/>
          <a:p>
            <a:r>
              <a:rPr lang="en-US" altLang="zh-CN" sz="7200" b="1" dirty="0">
                <a:latin typeface="华光黑变_CNKI" panose="02000500000000000000" pitchFamily="2" charset="-122"/>
                <a:ea typeface="华光黑变_CNKI" panose="02000500000000000000" pitchFamily="2" charset="-122"/>
              </a:rPr>
              <a:t>——</a:t>
            </a:r>
            <a:r>
              <a:rPr lang="zh-CN" altLang="en-US" sz="7200" b="1" dirty="0">
                <a:latin typeface="华光黑变_CNKI" panose="02000500000000000000" pitchFamily="2" charset="-122"/>
                <a:ea typeface="华光黑变_CNKI" panose="02000500000000000000" pitchFamily="2" charset="-122"/>
              </a:rPr>
              <a:t>大学生的运动社交平台</a:t>
            </a:r>
          </a:p>
        </p:txBody>
      </p:sp>
      <p:pic>
        <p:nvPicPr>
          <p:cNvPr id="26" name="图片 25">
            <a:extLst>
              <a:ext uri="{FF2B5EF4-FFF2-40B4-BE49-F238E27FC236}">
                <a16:creationId xmlns:a16="http://schemas.microsoft.com/office/drawing/2014/main" id="{F99AB5F2-DE7A-F866-EBE5-0CC0BDECACA3}"/>
              </a:ext>
            </a:extLst>
          </p:cNvPr>
          <p:cNvPicPr>
            <a:picLocks noChangeAspect="1"/>
          </p:cNvPicPr>
          <p:nvPr/>
        </p:nvPicPr>
        <p:blipFill rotWithShape="1">
          <a:blip r:embed="rId3">
            <a:extLst>
              <a:ext uri="{28A0092B-C50C-407E-A947-70E740481C1C}">
                <a14:useLocalDpi xmlns:a14="http://schemas.microsoft.com/office/drawing/2010/main" val="0"/>
              </a:ext>
            </a:extLst>
          </a:blip>
          <a:srcRect l="29670" t="31011" r="33048" b="31095"/>
          <a:stretch/>
        </p:blipFill>
        <p:spPr>
          <a:xfrm>
            <a:off x="10402688" y="1973998"/>
            <a:ext cx="3905517" cy="3265060"/>
          </a:xfrm>
          <a:prstGeom prst="rect">
            <a:avLst/>
          </a:prstGeom>
        </p:spPr>
      </p:pic>
      <p:pic>
        <p:nvPicPr>
          <p:cNvPr id="33" name="图片 32">
            <a:extLst>
              <a:ext uri="{FF2B5EF4-FFF2-40B4-BE49-F238E27FC236}">
                <a16:creationId xmlns:a16="http://schemas.microsoft.com/office/drawing/2014/main" id="{A55517CE-1FDB-BAA9-136B-29F335574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19" y="198522"/>
            <a:ext cx="7292694" cy="12154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069797" y="22167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81897" y="3547899"/>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240246" y="3619500"/>
            <a:ext cx="746886" cy="746884"/>
            <a:chOff x="12414816" y="12344400"/>
            <a:chExt cx="1056518" cy="1056516"/>
          </a:xfrm>
        </p:grpSpPr>
        <p:sp>
          <p:nvSpPr>
            <p:cNvPr id="16" name="椭圆 1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5240246" y="9342359"/>
            <a:ext cx="746886" cy="746884"/>
            <a:chOff x="12414816" y="12344400"/>
            <a:chExt cx="1056518" cy="1056516"/>
          </a:xfrm>
        </p:grpSpPr>
        <p:sp>
          <p:nvSpPr>
            <p:cNvPr id="26" name="椭圆 2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4571164" y="5663750"/>
            <a:ext cx="15241673" cy="2400657"/>
          </a:xfrm>
          <a:prstGeom prst="rect">
            <a:avLst/>
          </a:prstGeom>
          <a:noFill/>
        </p:spPr>
        <p:txBody>
          <a:bodyPr wrap="none" rtlCol="0">
            <a:spAutoFit/>
          </a:bodyPr>
          <a:lstStyle/>
          <a:p>
            <a:pPr algn="ctr"/>
            <a:r>
              <a:rPr lang="en-US" altLang="zh-CN"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4.</a:t>
            </a:r>
            <a:r>
              <a:rPr lang="zh-CN" altLang="en-US"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关键技术及运用</a:t>
            </a:r>
          </a:p>
        </p:txBody>
      </p:sp>
      <p:sp>
        <p:nvSpPr>
          <p:cNvPr id="40" name="椭圆 39"/>
          <p:cNvSpPr/>
          <p:nvPr/>
        </p:nvSpPr>
        <p:spPr>
          <a:xfrm>
            <a:off x="19065556" y="1558859"/>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38271" y="11095996"/>
            <a:ext cx="1123014" cy="112301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526471" y="2724815"/>
            <a:ext cx="746886" cy="746884"/>
            <a:chOff x="12414816" y="12344400"/>
            <a:chExt cx="1056518" cy="1056516"/>
          </a:xfrm>
        </p:grpSpPr>
        <p:sp>
          <p:nvSpPr>
            <p:cNvPr id="36" name="椭圆 35"/>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0069797" y="10495483"/>
            <a:ext cx="746886" cy="746884"/>
            <a:chOff x="12414816" y="12344400"/>
            <a:chExt cx="1056518" cy="1056516"/>
          </a:xfrm>
        </p:grpSpPr>
        <p:sp>
          <p:nvSpPr>
            <p:cNvPr id="42" name="椭圆 41"/>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7281683" y="8183473"/>
            <a:ext cx="9652000" cy="615315"/>
          </a:xfrm>
          <a:prstGeom prst="rect">
            <a:avLst/>
          </a:prstGeom>
        </p:spPr>
        <p:txBody>
          <a:bodyPr wrap="none" lIns="0" tIns="0" rIns="0" bIns="0">
            <a:spAutoFit/>
          </a:bodyPr>
          <a:lstStyle/>
          <a:p>
            <a:pPr algn="r">
              <a:defRPr/>
            </a:pPr>
            <a:r>
              <a:rPr lang="en-US" altLang="zh-CN" sz="4000" dirty="0">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Key technologies and their application</a:t>
            </a:r>
          </a:p>
        </p:txBody>
      </p:sp>
      <p:sp>
        <p:nvSpPr>
          <p:cNvPr id="51" name="矩形 50"/>
          <p:cNvSpPr/>
          <p:nvPr/>
        </p:nvSpPr>
        <p:spPr>
          <a:xfrm>
            <a:off x="16597745" y="1119679"/>
            <a:ext cx="6541655" cy="1015365"/>
          </a:xfrm>
          <a:prstGeom prst="rect">
            <a:avLst/>
          </a:prstGeom>
        </p:spPr>
        <p:txBody>
          <a:bodyPr wrap="square" lIns="0" tIns="0" rIns="0" bIns="0">
            <a:spAutoFit/>
          </a:bodyPr>
          <a:lstStyle/>
          <a:p>
            <a:pPr algn="r">
              <a:defRPr/>
            </a:pPr>
            <a:r>
              <a:rPr lang="en-US" altLang="zh-CN" sz="6600" dirty="0" err="1">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rPr>
              <a:t>PART.04</a:t>
            </a:r>
            <a:endParaRPr lang="zh-CN" altLang="en-US"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endParaRPr>
          </a:p>
        </p:txBody>
      </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文本框_5"/>
          <p:cNvSpPr txBox="1"/>
          <p:nvPr/>
        </p:nvSpPr>
        <p:spPr>
          <a:xfrm>
            <a:off x="2362880" y="4784177"/>
            <a:ext cx="12141762" cy="2687915"/>
          </a:xfrm>
          <a:prstGeom prst="rect">
            <a:avLst/>
          </a:prstGeom>
          <a:ln w="12700">
            <a:miter lim="400000"/>
          </a:ln>
        </p:spPr>
        <p:txBody>
          <a:bodyPr wrap="square" lIns="50800" tIns="50800" rIns="50800" bIns="50800">
            <a:spAutoFit/>
          </a:bodyPr>
          <a:lstStyle/>
          <a:p>
            <a:pPr algn="just"/>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本项目中，</a:t>
            </a:r>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APP</a:t>
            </a:r>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采用主流的</a:t>
            </a:r>
            <a:r>
              <a:rPr lang="en-US" altLang="zh-CN" sz="3200" kern="100" dirty="0" err="1">
                <a:latin typeface="宋体" panose="02010600030101010101" pitchFamily="2" charset="-122"/>
                <a:ea typeface="宋体" panose="02010600030101010101" pitchFamily="2" charset="-122"/>
                <a:cs typeface="Times New Roman" panose="02020603050405020304" pitchFamily="18" charset="0"/>
              </a:rPr>
              <a:t>OKHttp</a:t>
            </a:r>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通讯框架与服务器端进行网络交互。使用</a:t>
            </a:r>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HTTP</a:t>
            </a:r>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协议进行通信的工作原理是客户端向服务器端发送一条</a:t>
            </a:r>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HTTP</a:t>
            </a:r>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请求，服务器收到之后先解析客户端的请求，之后会返回数据给客户端，然后客户端再对这些数据进行解析和处理。</a:t>
            </a:r>
          </a:p>
          <a:p>
            <a:pPr marL="0" marR="0" algn="just">
              <a:spcBef>
                <a:spcPts val="0"/>
              </a:spcBef>
              <a:spcAft>
                <a:spcPts val="0"/>
              </a:spcAft>
            </a:pPr>
            <a:endParaRPr lang="zh-CN" altLang="en-US" sz="4000" kern="100" dirty="0">
              <a:effectLst/>
              <a:latin typeface="宋体" panose="02010600030101010101" pitchFamily="2" charset="-122"/>
              <a:ea typeface="宋体" panose="02010600030101010101" pitchFamily="2" charset="-122"/>
            </a:endParaRPr>
          </a:p>
        </p:txBody>
      </p:sp>
      <p:sp>
        <p:nvSpPr>
          <p:cNvPr id="54" name="文本框_3"/>
          <p:cNvSpPr txBox="1"/>
          <p:nvPr/>
        </p:nvSpPr>
        <p:spPr>
          <a:xfrm>
            <a:off x="2362874" y="3809691"/>
            <a:ext cx="4707535" cy="1033616"/>
          </a:xfrm>
          <a:prstGeom prst="rect">
            <a:avLst/>
          </a:prstGeom>
          <a:ln w="12700">
            <a:miter lim="400000"/>
          </a:ln>
        </p:spPr>
        <p:txBody>
          <a:bodyPr wrap="square" lIns="50800" tIns="50800" rIns="50800" bIns="50800">
            <a:spAutoFit/>
          </a:bodyPr>
          <a:lstStyle/>
          <a:p>
            <a:pPr latinLnBrk="1">
              <a:lnSpc>
                <a:spcPct val="150000"/>
              </a:lnSpc>
              <a:tabLst>
                <a:tab pos="5194300" algn="l"/>
              </a:tabLst>
              <a:defRPr sz="1800">
                <a:solidFill>
                  <a:srgbClr val="FFFFFF"/>
                </a:solidFill>
                <a:latin typeface="Roboto"/>
                <a:ea typeface="Roboto"/>
                <a:cs typeface="Roboto"/>
                <a:sym typeface="Roboto"/>
              </a:defRPr>
            </a:pPr>
            <a:r>
              <a:rPr lang="en-US" altLang="zh-CN" sz="4400" dirty="0">
                <a:solidFill>
                  <a:srgbClr val="42465F"/>
                </a:solidFill>
                <a:latin typeface="华文行楷" panose="02010800040101010101" pitchFamily="2" charset="-122"/>
                <a:ea typeface="华文行楷" panose="02010800040101010101" pitchFamily="2" charset="-122"/>
              </a:rPr>
              <a:t>HTT</a:t>
            </a:r>
            <a:r>
              <a:rPr lang="en-US" altLang="zh-CN" sz="4400" dirty="0">
                <a:solidFill>
                  <a:srgbClr val="42465F"/>
                </a:solidFill>
                <a:latin typeface="华文行楷" panose="02010800040101010101" pitchFamily="2" charset="-122"/>
                <a:ea typeface="华文行楷" panose="02010800040101010101" pitchFamily="2" charset="-122"/>
                <a:cs typeface="Roboto"/>
              </a:rPr>
              <a:t>P</a:t>
            </a:r>
            <a:r>
              <a:rPr lang="zh-CN" altLang="en-US" sz="4400" dirty="0">
                <a:solidFill>
                  <a:srgbClr val="42465F"/>
                </a:solidFill>
                <a:latin typeface="华文行楷" panose="02010800040101010101" pitchFamily="2" charset="-122"/>
                <a:ea typeface="华文行楷" panose="02010800040101010101" pitchFamily="2" charset="-122"/>
                <a:cs typeface="Roboto"/>
              </a:rPr>
              <a:t>协议</a:t>
            </a:r>
          </a:p>
        </p:txBody>
      </p:sp>
      <p:sp>
        <p:nvSpPr>
          <p:cNvPr id="56" name="文本框_5"/>
          <p:cNvSpPr txBox="1"/>
          <p:nvPr/>
        </p:nvSpPr>
        <p:spPr>
          <a:xfrm>
            <a:off x="2362873" y="8242827"/>
            <a:ext cx="12331627" cy="3057247"/>
          </a:xfrm>
          <a:prstGeom prst="rect">
            <a:avLst/>
          </a:prstGeom>
          <a:ln w="12700">
            <a:miter lim="400000"/>
          </a:ln>
        </p:spPr>
        <p:txBody>
          <a:bodyPr wrap="square" lIns="50800" tIns="50800" rIns="50800" bIns="50800">
            <a:spAutoFit/>
          </a:bodyPr>
          <a:lstStyle/>
          <a:p>
            <a:pPr algn="just"/>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Token</a:t>
            </a:r>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是服务器识别客户端的唯一标识符，通过</a:t>
            </a:r>
            <a:endParaRPr lang="en-US" altLang="zh-CN" sz="3200" kern="100" dirty="0">
              <a:latin typeface="宋体" panose="02010600030101010101" pitchFamily="2" charset="-122"/>
              <a:ea typeface="宋体" panose="02010600030101010101" pitchFamily="2" charset="-122"/>
              <a:cs typeface="Times New Roman" panose="02020603050405020304" pitchFamily="18" charset="0"/>
            </a:endParaRPr>
          </a:p>
          <a:p>
            <a:pPr algn="just"/>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token</a:t>
            </a:r>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对应一个已经验证过个人身份的客户端。用</a:t>
            </a:r>
            <a:endParaRPr lang="en-US" altLang="zh-CN" sz="3200" kern="100" dirty="0">
              <a:latin typeface="宋体" panose="02010600030101010101" pitchFamily="2" charset="-122"/>
              <a:ea typeface="宋体" panose="02010600030101010101" pitchFamily="2" charset="-122"/>
              <a:cs typeface="Times New Roman" panose="02020603050405020304" pitchFamily="18" charset="0"/>
            </a:endParaRPr>
          </a:p>
          <a:p>
            <a:pPr algn="just"/>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户登录</a:t>
            </a:r>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app</a:t>
            </a:r>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时，验证通过后服务器返回给用户一个</a:t>
            </a:r>
            <a:endParaRPr lang="en-US" altLang="zh-CN" sz="3200" kern="100" dirty="0">
              <a:latin typeface="宋体" panose="02010600030101010101" pitchFamily="2" charset="-122"/>
              <a:ea typeface="宋体" panose="02010600030101010101" pitchFamily="2" charset="-122"/>
              <a:cs typeface="Times New Roman" panose="02020603050405020304" pitchFamily="18" charset="0"/>
            </a:endParaRPr>
          </a:p>
          <a:p>
            <a:pPr algn="just"/>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特定的</a:t>
            </a:r>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token</a:t>
            </a:r>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，同时将用户的个人信息和客户端机</a:t>
            </a:r>
            <a:endParaRPr lang="en-US" altLang="zh-CN" sz="3200" kern="100" dirty="0">
              <a:latin typeface="宋体" panose="02010600030101010101" pitchFamily="2" charset="-122"/>
              <a:ea typeface="宋体" panose="02010600030101010101" pitchFamily="2" charset="-122"/>
              <a:cs typeface="Times New Roman" panose="02020603050405020304" pitchFamily="18" charset="0"/>
            </a:endParaRPr>
          </a:p>
          <a:p>
            <a:pPr algn="just"/>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器信息、</a:t>
            </a:r>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id</a:t>
            </a:r>
            <a:r>
              <a:rPr lang="zh-CN" altLang="en-US" sz="3200" kern="100" dirty="0">
                <a:latin typeface="宋体" panose="02010600030101010101" pitchFamily="2" charset="-122"/>
                <a:ea typeface="宋体" panose="02010600030101010101" pitchFamily="2" charset="-122"/>
                <a:cs typeface="Times New Roman" panose="02020603050405020304" pitchFamily="18" charset="0"/>
              </a:rPr>
              <a:t>信息保存在服务器中。如右图所示。</a:t>
            </a:r>
          </a:p>
          <a:p>
            <a:pPr marL="0" marR="0" algn="just">
              <a:spcBef>
                <a:spcPts val="0"/>
              </a:spcBef>
              <a:spcAft>
                <a:spcPts val="0"/>
              </a:spcAft>
            </a:pPr>
            <a:endParaRPr lang="zh-CN" altLang="en-US" sz="3200" kern="100" dirty="0">
              <a:latin typeface="宋体" panose="02010600030101010101" pitchFamily="2" charset="-122"/>
              <a:ea typeface="宋体" panose="02010600030101010101" pitchFamily="2" charset="-122"/>
              <a:cs typeface="Times New Roman" panose="02020603050405020304" pitchFamily="18" charset="0"/>
            </a:endParaRPr>
          </a:p>
        </p:txBody>
      </p:sp>
      <p:sp>
        <p:nvSpPr>
          <p:cNvPr id="57" name="文本框_3"/>
          <p:cNvSpPr txBox="1"/>
          <p:nvPr/>
        </p:nvSpPr>
        <p:spPr>
          <a:xfrm>
            <a:off x="2362874" y="7085666"/>
            <a:ext cx="4707535" cy="1372171"/>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6000" dirty="0">
                <a:solidFill>
                  <a:srgbClr val="42465F"/>
                </a:solidFill>
                <a:latin typeface="华文行楷" panose="02010800040101010101" pitchFamily="2" charset="-122"/>
                <a:ea typeface="华文行楷" panose="02010800040101010101" pitchFamily="2" charset="-122"/>
              </a:rPr>
              <a:t>Token</a:t>
            </a:r>
            <a:r>
              <a:rPr lang="en-US" altLang="zh-CN" sz="6000" dirty="0">
                <a:solidFill>
                  <a:srgbClr val="42465F"/>
                </a:solidFill>
                <a:latin typeface="华文行楷" panose="02010800040101010101" pitchFamily="2" charset="-122"/>
                <a:ea typeface="华文行楷" panose="02010800040101010101" pitchFamily="2" charset="-122"/>
                <a:cs typeface="Roboto"/>
              </a:rPr>
              <a:t> </a:t>
            </a:r>
            <a:endParaRPr lang="en-GB" sz="6000" dirty="0">
              <a:solidFill>
                <a:srgbClr val="42465F"/>
              </a:solidFill>
              <a:latin typeface="+mj-lt"/>
              <a:ea typeface="华文行楷" panose="02010800040101010101" pitchFamily="2" charset="-122"/>
              <a:cs typeface="Roboto"/>
            </a:endParaRPr>
          </a:p>
        </p:txBody>
      </p:sp>
      <p:sp>
        <p:nvSpPr>
          <p:cNvPr id="65" name="椭圆 64"/>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121920" y="4221085"/>
            <a:ext cx="746886" cy="746884"/>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1373306" y="4472470"/>
            <a:ext cx="244115" cy="244115"/>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121920" y="7520367"/>
            <a:ext cx="746886" cy="746884"/>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373306" y="7771752"/>
            <a:ext cx="244115" cy="244115"/>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 y="1018441"/>
            <a:ext cx="24384000" cy="1746179"/>
            <a:chOff x="1" y="748988"/>
            <a:chExt cx="24384000" cy="1746179"/>
          </a:xfrm>
        </p:grpSpPr>
        <p:grpSp>
          <p:nvGrpSpPr>
            <p:cNvPr id="44" name="组合 43"/>
            <p:cNvGrpSpPr/>
            <p:nvPr/>
          </p:nvGrpSpPr>
          <p:grpSpPr>
            <a:xfrm rot="5400000">
              <a:off x="11945781" y="-11196792"/>
              <a:ext cx="492440" cy="24384000"/>
              <a:chOff x="22959400" y="-27682"/>
              <a:chExt cx="180000" cy="13743682"/>
            </a:xfrm>
          </p:grpSpPr>
          <p:sp>
            <p:nvSpPr>
              <p:cNvPr id="48" name="矩形 47"/>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2959400"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矩形 44"/>
            <p:cNvSpPr/>
            <p:nvPr/>
          </p:nvSpPr>
          <p:spPr>
            <a:xfrm>
              <a:off x="18791665" y="806185"/>
              <a:ext cx="4101446" cy="430530"/>
            </a:xfrm>
            <a:prstGeom prst="rect">
              <a:avLst/>
            </a:prstGeom>
          </p:spPr>
          <p:txBody>
            <a:bodyPr wrap="square" lIns="0" tIns="0" rIns="0" bIns="0">
              <a:spAutoFit/>
            </a:bodyPr>
            <a:lstStyle/>
            <a:p>
              <a:pPr algn="dist">
                <a:defRPr/>
              </a:pPr>
              <a:r>
                <a:rPr lang="zh-CN" altLang="en-US" sz="2800" dirty="0">
                  <a:solidFill>
                    <a:srgbClr val="42465F"/>
                  </a:solidFill>
                  <a:latin typeface="宋体" panose="02010600030101010101" pitchFamily="2" charset="-122"/>
                  <a:ea typeface="宋体" panose="02010600030101010101" pitchFamily="2" charset="-122"/>
                  <a:cs typeface="阿里巴巴普惠体 M" panose="00020600040101010101" pitchFamily="18" charset="-122"/>
                </a:rPr>
                <a:t>关键</a:t>
              </a:r>
              <a:r>
                <a:rPr lang="zh-CN" altLang="en-US" sz="2800" dirty="0">
                  <a:solidFill>
                    <a:srgbClr val="42465F"/>
                  </a:solidFill>
                  <a:latin typeface="宋体" panose="02010600030101010101" pitchFamily="2" charset="-122"/>
                  <a:ea typeface="宋体" panose="02010600030101010101" pitchFamily="2" charset="-122"/>
                </a:rPr>
                <a:t>技术及运用</a:t>
              </a:r>
            </a:p>
          </p:txBody>
        </p:sp>
        <p:sp>
          <p:nvSpPr>
            <p:cNvPr id="46" name="矩形 45"/>
            <p:cNvSpPr/>
            <p:nvPr/>
          </p:nvSpPr>
          <p:spPr>
            <a:xfrm>
              <a:off x="643890" y="1463927"/>
              <a:ext cx="4047490" cy="1031240"/>
            </a:xfrm>
            <a:prstGeom prst="rect">
              <a:avLst/>
            </a:prstGeom>
          </p:spPr>
          <p:txBody>
            <a:bodyPr wrap="none" lIns="0" tIns="0" rIns="0" bIns="0">
              <a:noAutofit/>
            </a:bodyPr>
            <a:lstStyle/>
            <a:p>
              <a:pPr algn="l">
                <a:defRPr/>
              </a:pPr>
              <a:r>
                <a:rPr lang="en-US" altLang="zh-CN" sz="4800" dirty="0">
                  <a:ln>
                    <a:solidFill>
                      <a:srgbClr val="42465F"/>
                    </a:solidFill>
                  </a:ln>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a:t>
              </a:r>
              <a:r>
                <a:rPr lang="zh-CN" altLang="en-US" sz="4800" dirty="0">
                  <a:ln>
                    <a:solidFill>
                      <a:srgbClr val="42465F"/>
                    </a:solidFill>
                  </a:ln>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①</a:t>
              </a:r>
              <a:r>
                <a:rPr lang="en-US" altLang="zh-CN" sz="4800" dirty="0">
                  <a:ln>
                    <a:solidFill>
                      <a:srgbClr val="42465F"/>
                    </a:solidFill>
                  </a:ln>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 网络交互及身份验证</a:t>
              </a:r>
            </a:p>
          </p:txBody>
        </p:sp>
        <p:sp>
          <p:nvSpPr>
            <p:cNvPr id="47" name="矩形 46"/>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宋体" panose="02010600030101010101" pitchFamily="2" charset="-122"/>
                  <a:ea typeface="宋体" panose="02010600030101010101" pitchFamily="2" charset="-122"/>
                  <a:cs typeface="阿里巴巴普惠体 M" panose="00020600040101010101" pitchFamily="18" charset="-122"/>
                </a:rPr>
                <a:t>04</a:t>
              </a:r>
              <a:endParaRPr lang="zh-CN" altLang="en-US" sz="3200" dirty="0">
                <a:solidFill>
                  <a:schemeClr val="bg1"/>
                </a:solidFill>
                <a:latin typeface="宋体" panose="02010600030101010101" pitchFamily="2" charset="-122"/>
                <a:ea typeface="宋体" panose="02010600030101010101" pitchFamily="2" charset="-122"/>
                <a:cs typeface="阿里巴巴普惠体 M" panose="00020600040101010101" pitchFamily="18" charset="-122"/>
              </a:endParaRPr>
            </a:p>
          </p:txBody>
        </p:sp>
      </p:grpSp>
      <p:sp>
        <p:nvSpPr>
          <p:cNvPr id="50" name="椭圆 49"/>
          <p:cNvSpPr/>
          <p:nvPr/>
        </p:nvSpPr>
        <p:spPr>
          <a:xfrm>
            <a:off x="13483005" y="6966870"/>
            <a:ext cx="686354"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5447789" y="11442342"/>
            <a:ext cx="1100286" cy="110028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0203668" y="8587734"/>
            <a:ext cx="1100286" cy="110028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8105119" y="9874717"/>
            <a:ext cx="686354"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64" descr="D:\SomethingAboutMyStudy\bisl\token.png"/>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l="4023" t="7874" r="4798" b="10152"/>
          <a:stretch>
            <a:fillRect/>
          </a:stretch>
        </p:blipFill>
        <p:spPr>
          <a:xfrm>
            <a:off x="11390822" y="4106779"/>
            <a:ext cx="12180769" cy="8068203"/>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5" name="75%…"/>
          <p:cNvSpPr txBox="1"/>
          <p:nvPr/>
        </p:nvSpPr>
        <p:spPr>
          <a:xfrm>
            <a:off x="18904585" y="6222485"/>
            <a:ext cx="2316909" cy="800217"/>
          </a:xfrm>
          <a:prstGeom prst="rect">
            <a:avLst/>
          </a:prstGeom>
          <a:ln w="12700">
            <a:miter lim="400000"/>
          </a:ln>
        </p:spPr>
        <p:txBody>
          <a:bodyPr tIns="91439" bIns="91439" anchor="ctr">
            <a:spAutoFit/>
          </a:bodyPr>
          <a:lstStyle/>
          <a:p>
            <a:pPr algn="ctr" defTabSz="1828800">
              <a:lnSpc>
                <a:spcPct val="100000"/>
              </a:lnSpc>
              <a:spcBef>
                <a:spcPts val="0"/>
              </a:spcBef>
              <a:defRPr sz="5600">
                <a:solidFill>
                  <a:srgbClr val="525E76"/>
                </a:solidFill>
                <a:latin typeface="Roboto"/>
                <a:ea typeface="Roboto"/>
                <a:cs typeface="Roboto"/>
                <a:sym typeface="Roboto"/>
              </a:defRPr>
            </a:pPr>
            <a:r>
              <a:rPr lang="zh-CN" altLang="en-US" sz="4000" b="1" kern="100" dirty="0">
                <a:solidFill>
                  <a:srgbClr val="525E76"/>
                </a:solidFill>
                <a:latin typeface="华文彩云" panose="02010800040101010101" pitchFamily="2" charset="-122"/>
                <a:ea typeface="华文彩云" panose="02010800040101010101" pitchFamily="2" charset="-122"/>
                <a:cs typeface="Times New Roman" panose="02020603050405020304" pitchFamily="18" charset="0"/>
              </a:rPr>
              <a:t>步数服务</a:t>
            </a:r>
            <a:endParaRPr sz="4000" b="1" kern="100" dirty="0">
              <a:solidFill>
                <a:srgbClr val="525E76"/>
              </a:solidFill>
              <a:latin typeface="华文彩云" panose="02010800040101010101" pitchFamily="2" charset="-122"/>
              <a:ea typeface="华文彩云" panose="02010800040101010101" pitchFamily="2" charset="-122"/>
              <a:cs typeface="Times New Roman" panose="02020603050405020304" pitchFamily="18" charset="0"/>
            </a:endParaRPr>
          </a:p>
        </p:txBody>
      </p:sp>
      <p:sp>
        <p:nvSpPr>
          <p:cNvPr id="2238" name="Circle"/>
          <p:cNvSpPr/>
          <p:nvPr/>
        </p:nvSpPr>
        <p:spPr>
          <a:xfrm>
            <a:off x="3108538" y="4984294"/>
            <a:ext cx="3276601" cy="3276601"/>
          </a:xfrm>
          <a:prstGeom prst="ellipse">
            <a:avLst/>
          </a:prstGeom>
          <a:ln w="152400">
            <a:solidFill>
              <a:srgbClr val="D6D6D6"/>
            </a:solidFill>
            <a:miter/>
          </a:ln>
        </p:spPr>
        <p:txBody>
          <a:bodyPr tIns="91439" bIns="91439" anchor="ctr"/>
          <a:lstStyle/>
          <a:p>
            <a:pPr algn="ctr" defTabSz="1828800">
              <a:lnSpc>
                <a:spcPct val="100000"/>
              </a:lnSpc>
              <a:spcBef>
                <a:spcPts val="0"/>
              </a:spcBef>
              <a:defRPr sz="1800">
                <a:solidFill>
                  <a:srgbClr val="595959"/>
                </a:solidFill>
                <a:latin typeface="Roboto"/>
                <a:ea typeface="Roboto"/>
                <a:cs typeface="Roboto"/>
                <a:sym typeface="Roboto"/>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2239" name="60%…"/>
          <p:cNvSpPr txBox="1"/>
          <p:nvPr/>
        </p:nvSpPr>
        <p:spPr>
          <a:xfrm>
            <a:off x="3588384" y="6222486"/>
            <a:ext cx="2316909" cy="800217"/>
          </a:xfrm>
          <a:prstGeom prst="rect">
            <a:avLst/>
          </a:prstGeom>
          <a:ln w="12700">
            <a:miter lim="400000"/>
          </a:ln>
        </p:spPr>
        <p:txBody>
          <a:bodyPr tIns="91439" bIns="91439" anchor="ctr">
            <a:spAutoFit/>
          </a:bodyPr>
          <a:lstStyle/>
          <a:p>
            <a:pPr algn="ctr" defTabSz="1828800">
              <a:defRPr sz="5600">
                <a:solidFill>
                  <a:srgbClr val="525E76"/>
                </a:solidFill>
                <a:latin typeface="Roboto"/>
                <a:ea typeface="Roboto"/>
                <a:cs typeface="Roboto"/>
                <a:sym typeface="Roboto"/>
              </a:defRPr>
            </a:pPr>
            <a:r>
              <a:rPr lang="zh-CN" altLang="en-US" sz="4000" b="1" kern="100" dirty="0">
                <a:effectLst/>
                <a:latin typeface="华文彩云" panose="02010800040101010101" pitchFamily="2" charset="-122"/>
                <a:ea typeface="华文彩云" panose="02010800040101010101" pitchFamily="2" charset="-122"/>
                <a:cs typeface="Times New Roman" panose="02020603050405020304" pitchFamily="18" charset="0"/>
              </a:rPr>
              <a:t>步数探测</a:t>
            </a:r>
            <a:endParaRPr lang="zh-CN" altLang="en-US" sz="4000" b="1" kern="100" dirty="0">
              <a:effectLst/>
              <a:latin typeface="华文彩云" panose="02010800040101010101" pitchFamily="2" charset="-122"/>
              <a:ea typeface="华文彩云" panose="02010800040101010101" pitchFamily="2" charset="-122"/>
            </a:endParaRPr>
          </a:p>
        </p:txBody>
      </p:sp>
      <p:sp>
        <p:nvSpPr>
          <p:cNvPr id="2240" name="Arc 13"/>
          <p:cNvSpPr/>
          <p:nvPr/>
        </p:nvSpPr>
        <p:spPr>
          <a:xfrm>
            <a:off x="3557987" y="4984294"/>
            <a:ext cx="2827152" cy="3276601"/>
          </a:xfrm>
          <a:custGeom>
            <a:avLst/>
            <a:gdLst/>
            <a:ahLst/>
            <a:cxnLst>
              <a:cxn ang="0">
                <a:pos x="wd2" y="hd2"/>
              </a:cxn>
              <a:cxn ang="5400000">
                <a:pos x="wd2" y="hd2"/>
              </a:cxn>
              <a:cxn ang="10800000">
                <a:pos x="wd2" y="hd2"/>
              </a:cxn>
              <a:cxn ang="16200000">
                <a:pos x="wd2" y="hd2"/>
              </a:cxn>
            </a:cxnLst>
            <a:rect l="0" t="0" r="r" b="b"/>
            <a:pathLst>
              <a:path w="21600" h="21600" extrusionOk="0">
                <a:moveTo>
                  <a:pt x="9083" y="0"/>
                </a:moveTo>
                <a:cubicBezTo>
                  <a:pt x="15996" y="0"/>
                  <a:pt x="21600" y="4835"/>
                  <a:pt x="21600" y="10800"/>
                </a:cubicBezTo>
                <a:cubicBezTo>
                  <a:pt x="21600" y="16765"/>
                  <a:pt x="15996" y="21600"/>
                  <a:pt x="9083" y="21600"/>
                </a:cubicBezTo>
                <a:cubicBezTo>
                  <a:pt x="5648" y="21600"/>
                  <a:pt x="2364" y="20382"/>
                  <a:pt x="0" y="18231"/>
                </a:cubicBezTo>
              </a:path>
            </a:pathLst>
          </a:custGeom>
          <a:ln w="152400">
            <a:solidFill>
              <a:srgbClr val="42465F"/>
            </a:solidFill>
            <a:miter/>
          </a:ln>
        </p:spPr>
        <p:txBody>
          <a:bodyPr tIns="91439" bIns="91439" anchor="ctr"/>
          <a:lstStyle/>
          <a:p>
            <a:pPr algn="ctr" defTabSz="1828800">
              <a:lnSpc>
                <a:spcPct val="100000"/>
              </a:lnSpc>
              <a:spcBef>
                <a:spcPts val="0"/>
              </a:spcBef>
              <a:defRPr sz="3600">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2241" name="Circle"/>
          <p:cNvSpPr/>
          <p:nvPr/>
        </p:nvSpPr>
        <p:spPr>
          <a:xfrm>
            <a:off x="4247108" y="4484563"/>
            <a:ext cx="999461" cy="999461"/>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endParaRPr>
          </a:p>
        </p:txBody>
      </p:sp>
      <p:sp>
        <p:nvSpPr>
          <p:cNvPr id="2244" name="40%…"/>
          <p:cNvSpPr txBox="1"/>
          <p:nvPr/>
        </p:nvSpPr>
        <p:spPr>
          <a:xfrm>
            <a:off x="11246484" y="6247885"/>
            <a:ext cx="2316909" cy="800217"/>
          </a:xfrm>
          <a:prstGeom prst="rect">
            <a:avLst/>
          </a:prstGeom>
          <a:ln w="12700">
            <a:miter lim="400000"/>
          </a:ln>
        </p:spPr>
        <p:txBody>
          <a:bodyPr tIns="91439" bIns="91439" anchor="ctr">
            <a:spAutoFit/>
          </a:bodyPr>
          <a:lstStyle/>
          <a:p>
            <a:pPr algn="ctr" defTabSz="1828800">
              <a:lnSpc>
                <a:spcPct val="100000"/>
              </a:lnSpc>
              <a:spcBef>
                <a:spcPts val="0"/>
              </a:spcBef>
              <a:defRPr sz="5600">
                <a:solidFill>
                  <a:srgbClr val="525E76"/>
                </a:solidFill>
                <a:latin typeface="Roboto"/>
                <a:ea typeface="Roboto"/>
                <a:cs typeface="Roboto"/>
                <a:sym typeface="Roboto"/>
              </a:defRPr>
            </a:pPr>
            <a:r>
              <a:rPr lang="zh-CN" altLang="en-US" sz="4000" b="1" kern="100" dirty="0">
                <a:solidFill>
                  <a:srgbClr val="525E76"/>
                </a:solidFill>
                <a:latin typeface="华文彩云" panose="02010800040101010101" pitchFamily="2" charset="-122"/>
                <a:ea typeface="华文彩云" panose="02010800040101010101" pitchFamily="2" charset="-122"/>
                <a:cs typeface="Times New Roman" panose="02020603050405020304" pitchFamily="18" charset="0"/>
              </a:rPr>
              <a:t>步数纪录</a:t>
            </a:r>
            <a:endParaRPr sz="4000" b="1" kern="100" dirty="0">
              <a:solidFill>
                <a:srgbClr val="525E76"/>
              </a:solidFill>
              <a:latin typeface="华文彩云" panose="02010800040101010101" pitchFamily="2" charset="-122"/>
              <a:ea typeface="华文彩云" panose="02010800040101010101" pitchFamily="2" charset="-122"/>
              <a:cs typeface="Times New Roman" panose="02020603050405020304" pitchFamily="18" charset="0"/>
            </a:endParaRPr>
          </a:p>
        </p:txBody>
      </p:sp>
      <p:sp>
        <p:nvSpPr>
          <p:cNvPr id="2249" name="Circle"/>
          <p:cNvSpPr/>
          <p:nvPr/>
        </p:nvSpPr>
        <p:spPr>
          <a:xfrm>
            <a:off x="10766638" y="5009694"/>
            <a:ext cx="3276601" cy="3276601"/>
          </a:xfrm>
          <a:prstGeom prst="ellipse">
            <a:avLst/>
          </a:prstGeom>
          <a:ln w="152400">
            <a:solidFill>
              <a:srgbClr val="D9D9D9"/>
            </a:solidFill>
            <a:miter/>
          </a:ln>
        </p:spPr>
        <p:txBody>
          <a:bodyPr tIns="91439" bIns="91439" anchor="ctr"/>
          <a:lstStyle/>
          <a:p>
            <a:pPr algn="ctr" defTabSz="1828800">
              <a:lnSpc>
                <a:spcPct val="100000"/>
              </a:lnSpc>
              <a:spcBef>
                <a:spcPts val="0"/>
              </a:spcBef>
              <a:defRPr sz="1800">
                <a:solidFill>
                  <a:srgbClr val="595959"/>
                </a:solidFill>
                <a:latin typeface="Roboto"/>
                <a:ea typeface="Roboto"/>
                <a:cs typeface="Roboto"/>
                <a:sym typeface="Roboto"/>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2250" name="Arc 15"/>
          <p:cNvSpPr/>
          <p:nvPr/>
        </p:nvSpPr>
        <p:spPr>
          <a:xfrm>
            <a:off x="12404938" y="5009694"/>
            <a:ext cx="1638301" cy="24432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6485"/>
                  <a:pt x="21600" y="14484"/>
                </a:cubicBezTo>
                <a:cubicBezTo>
                  <a:pt x="21600" y="16977"/>
                  <a:pt x="20640" y="19428"/>
                  <a:pt x="18813" y="21600"/>
                </a:cubicBezTo>
              </a:path>
            </a:pathLst>
          </a:custGeom>
          <a:ln w="152400">
            <a:solidFill>
              <a:srgbClr val="42465F"/>
            </a:solidFill>
            <a:miter/>
          </a:ln>
        </p:spPr>
        <p:txBody>
          <a:bodyPr tIns="91439" bIns="91439" anchor="ctr"/>
          <a:lstStyle/>
          <a:p>
            <a:pPr algn="ctr" defTabSz="1828800">
              <a:lnSpc>
                <a:spcPct val="100000"/>
              </a:lnSpc>
              <a:spcBef>
                <a:spcPts val="0"/>
              </a:spcBef>
              <a:defRPr sz="3600">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2251" name="Circle"/>
          <p:cNvSpPr/>
          <p:nvPr/>
        </p:nvSpPr>
        <p:spPr>
          <a:xfrm>
            <a:off x="11905208" y="4509963"/>
            <a:ext cx="999461" cy="999461"/>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endParaRPr>
          </a:p>
        </p:txBody>
      </p:sp>
      <p:sp>
        <p:nvSpPr>
          <p:cNvPr id="2252" name="Circle"/>
          <p:cNvSpPr/>
          <p:nvPr/>
        </p:nvSpPr>
        <p:spPr>
          <a:xfrm>
            <a:off x="18418980" y="4984293"/>
            <a:ext cx="3276601" cy="3276601"/>
          </a:xfrm>
          <a:prstGeom prst="ellipse">
            <a:avLst/>
          </a:prstGeom>
          <a:ln w="152400">
            <a:solidFill>
              <a:srgbClr val="D6D6D6"/>
            </a:solidFill>
            <a:miter/>
          </a:ln>
        </p:spPr>
        <p:txBody>
          <a:bodyPr tIns="91439" bIns="91439" anchor="ctr"/>
          <a:lstStyle/>
          <a:p>
            <a:pPr algn="ctr" defTabSz="1828800">
              <a:lnSpc>
                <a:spcPct val="100000"/>
              </a:lnSpc>
              <a:spcBef>
                <a:spcPts val="0"/>
              </a:spcBef>
              <a:defRPr sz="1800">
                <a:solidFill>
                  <a:srgbClr val="595959"/>
                </a:solidFill>
                <a:latin typeface="Roboto"/>
                <a:ea typeface="Roboto"/>
                <a:cs typeface="Roboto"/>
                <a:sym typeface="Roboto"/>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2253" name="Arc 21"/>
          <p:cNvSpPr/>
          <p:nvPr/>
        </p:nvSpPr>
        <p:spPr>
          <a:xfrm>
            <a:off x="18424481" y="4984293"/>
            <a:ext cx="3271100" cy="3276601"/>
          </a:xfrm>
          <a:custGeom>
            <a:avLst/>
            <a:gdLst/>
            <a:ahLst/>
            <a:cxnLst>
              <a:cxn ang="0">
                <a:pos x="wd2" y="hd2"/>
              </a:cxn>
              <a:cxn ang="5400000">
                <a:pos x="wd2" y="hd2"/>
              </a:cxn>
              <a:cxn ang="10800000">
                <a:pos x="wd2" y="hd2"/>
              </a:cxn>
              <a:cxn ang="16200000">
                <a:pos x="wd2" y="hd2"/>
              </a:cxn>
            </a:cxnLst>
            <a:rect l="0" t="0" r="r" b="b"/>
            <a:pathLst>
              <a:path w="21600" h="21600" extrusionOk="0">
                <a:moveTo>
                  <a:pt x="10782" y="0"/>
                </a:moveTo>
                <a:cubicBezTo>
                  <a:pt x="16757" y="0"/>
                  <a:pt x="21600" y="4835"/>
                  <a:pt x="21600" y="10800"/>
                </a:cubicBezTo>
                <a:cubicBezTo>
                  <a:pt x="21600" y="16765"/>
                  <a:pt x="16757" y="21600"/>
                  <a:pt x="10782" y="21600"/>
                </a:cubicBezTo>
                <a:cubicBezTo>
                  <a:pt x="5151" y="21600"/>
                  <a:pt x="461" y="17287"/>
                  <a:pt x="0" y="11684"/>
                </a:cubicBezTo>
              </a:path>
            </a:pathLst>
          </a:custGeom>
          <a:ln w="152400">
            <a:solidFill>
              <a:srgbClr val="FFC000"/>
            </a:solidFill>
            <a:miter/>
          </a:ln>
        </p:spPr>
        <p:txBody>
          <a:bodyPr tIns="91439" bIns="91439" anchor="ctr"/>
          <a:lstStyle/>
          <a:p>
            <a:pPr algn="ctr" defTabSz="1828800">
              <a:lnSpc>
                <a:spcPct val="100000"/>
              </a:lnSpc>
              <a:spcBef>
                <a:spcPts val="0"/>
              </a:spcBef>
              <a:defRPr sz="3600">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2254" name="Circle"/>
          <p:cNvSpPr/>
          <p:nvPr/>
        </p:nvSpPr>
        <p:spPr>
          <a:xfrm>
            <a:off x="19563307" y="4484563"/>
            <a:ext cx="999462" cy="999461"/>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endParaRPr>
          </a:p>
        </p:txBody>
      </p:sp>
      <p:sp>
        <p:nvSpPr>
          <p:cNvPr id="27" name="文本框_3"/>
          <p:cNvSpPr txBox="1"/>
          <p:nvPr/>
        </p:nvSpPr>
        <p:spPr>
          <a:xfrm>
            <a:off x="2969287" y="2499922"/>
            <a:ext cx="18354258" cy="2437975"/>
          </a:xfrm>
          <a:prstGeom prst="rect">
            <a:avLst/>
          </a:prstGeom>
          <a:ln w="12700">
            <a:miter lim="400000"/>
          </a:ln>
        </p:spPr>
        <p:txBody>
          <a:bodyPr wrap="square" lIns="50800" tIns="50800" rIns="50800" bIns="50800">
            <a:spAutoFit/>
          </a:bodyPr>
          <a:lstStyle/>
          <a:p>
            <a:pPr algn="ctr" latinLnBrk="1">
              <a:lnSpc>
                <a:spcPct val="150000"/>
              </a:lnSpc>
              <a:tabLst>
                <a:tab pos="5194300" algn="l"/>
              </a:tabLst>
              <a:defRPr sz="1800">
                <a:solidFill>
                  <a:srgbClr val="FFFFFF"/>
                </a:solidFill>
                <a:latin typeface="Roboto"/>
                <a:ea typeface="Roboto"/>
                <a:cs typeface="Roboto"/>
                <a:sym typeface="Roboto"/>
              </a:defRPr>
            </a:pPr>
            <a:r>
              <a:rPr lang="en-GB" sz="24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rPr>
              <a:t> </a:t>
            </a:r>
            <a:r>
              <a:rPr lang="en-US" altLang="zh-CN" sz="4000" dirty="0">
                <a:solidFill>
                  <a:srgbClr val="42465F"/>
                </a:solidFill>
                <a:latin typeface="华文楷体" panose="02010600040101010101" pitchFamily="2" charset="-122"/>
                <a:ea typeface="华文楷体" panose="02010600040101010101" pitchFamily="2" charset="-122"/>
              </a:rPr>
              <a:t>APP</a:t>
            </a:r>
            <a:r>
              <a:rPr lang="zh-CN" altLang="en-US" sz="4000" dirty="0">
                <a:solidFill>
                  <a:srgbClr val="42465F"/>
                </a:solidFill>
                <a:latin typeface="华文楷体" panose="02010600040101010101" pitchFamily="2" charset="-122"/>
                <a:ea typeface="华文楷体" panose="02010600040101010101" pitchFamily="2" charset="-122"/>
              </a:rPr>
              <a:t>实现计步主要通过安卓的重力传感器结合算法实现。</a:t>
            </a:r>
            <a:endParaRPr lang="en-US" altLang="zh-CN" sz="4000" dirty="0">
              <a:solidFill>
                <a:srgbClr val="42465F"/>
              </a:solidFill>
              <a:latin typeface="华文楷体" panose="02010600040101010101" pitchFamily="2" charset="-122"/>
              <a:ea typeface="华文楷体" panose="02010600040101010101" pitchFamily="2" charset="-122"/>
            </a:endParaRPr>
          </a:p>
          <a:p>
            <a:pPr algn="ctr" latinLnBrk="1">
              <a:lnSpc>
                <a:spcPct val="150000"/>
              </a:lnSpc>
              <a:tabLst>
                <a:tab pos="5194300" algn="l"/>
              </a:tabLst>
              <a:defRPr sz="1800">
                <a:solidFill>
                  <a:srgbClr val="FFFFFF"/>
                </a:solidFill>
                <a:latin typeface="Roboto"/>
                <a:ea typeface="Roboto"/>
                <a:cs typeface="Roboto"/>
                <a:sym typeface="Roboto"/>
              </a:defRPr>
            </a:pPr>
            <a:r>
              <a:rPr lang="zh-CN" altLang="en-US" sz="4000" dirty="0">
                <a:solidFill>
                  <a:srgbClr val="42465F"/>
                </a:solidFill>
                <a:latin typeface="华文楷体" panose="02010600040101010101" pitchFamily="2" charset="-122"/>
                <a:ea typeface="华文楷体" panose="02010600040101010101" pitchFamily="2" charset="-122"/>
              </a:rPr>
              <a:t>算法的三个重要组成部分如下</a:t>
            </a:r>
          </a:p>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endParaRPr lang="en-GB" sz="24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29" name="文本框_1"/>
          <p:cNvSpPr txBox="1"/>
          <p:nvPr/>
        </p:nvSpPr>
        <p:spPr>
          <a:xfrm>
            <a:off x="16978336" y="9767781"/>
            <a:ext cx="6157888" cy="1764586"/>
          </a:xfrm>
          <a:prstGeom prst="rect">
            <a:avLst/>
          </a:prstGeom>
          <a:ln w="12700">
            <a:miter lim="400000"/>
          </a:ln>
        </p:spPr>
        <p:txBody>
          <a:bodyPr wrap="square" lIns="50800" tIns="50800" rIns="50800" bIns="50800">
            <a:spAutoFit/>
          </a:bodyPr>
          <a:lstStyle/>
          <a:p>
            <a:pPr marL="0" marR="0" algn="just">
              <a:spcBef>
                <a:spcPts val="0"/>
              </a:spcBef>
              <a:spcAft>
                <a:spcPts val="0"/>
              </a:spcAft>
            </a:pPr>
            <a:r>
              <a:rPr lang="zh-CN" altLang="en-US" sz="3600" kern="100" dirty="0">
                <a:effectLst/>
                <a:latin typeface="宋体" panose="02010600030101010101" pitchFamily="2" charset="-122"/>
                <a:ea typeface="宋体" panose="02010600030101010101" pitchFamily="2" charset="-122"/>
                <a:cs typeface="Times New Roman" panose="02020603050405020304" pitchFamily="18" charset="0"/>
              </a:rPr>
              <a:t>在安卓系统注册服务，用于计步的后台服务，并采用灰色保活的方法保证计步存活率。</a:t>
            </a:r>
            <a:endParaRPr lang="zh-CN" altLang="en-US" sz="3600" kern="100" dirty="0">
              <a:effectLst/>
              <a:latin typeface="Times New Roman" panose="02020603050405020304" pitchFamily="18" charset="0"/>
              <a:ea typeface="宋体" panose="02010600030101010101" pitchFamily="2" charset="-122"/>
            </a:endParaRPr>
          </a:p>
        </p:txBody>
      </p:sp>
      <p:sp>
        <p:nvSpPr>
          <p:cNvPr id="30" name="文本框_3"/>
          <p:cNvSpPr txBox="1"/>
          <p:nvPr/>
        </p:nvSpPr>
        <p:spPr>
          <a:xfrm>
            <a:off x="18333121" y="8813530"/>
            <a:ext cx="3448317" cy="864339"/>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zh-CN" altLang="en-US" sz="3600" dirty="0">
                <a:solidFill>
                  <a:srgbClr val="42465F"/>
                </a:solidFill>
                <a:latin typeface="华文隶书" panose="02010800040101010101" pitchFamily="2" charset="-122"/>
                <a:ea typeface="华文隶书" panose="02010800040101010101" pitchFamily="2" charset="-122"/>
                <a:cs typeface="阿里巴巴普惠体 B" panose="00020600040101010101" pitchFamily="18" charset="-122"/>
              </a:rPr>
              <a:t>步数服务</a:t>
            </a:r>
            <a:endParaRPr lang="en-GB" sz="3600" dirty="0">
              <a:solidFill>
                <a:srgbClr val="42465F"/>
              </a:solidFill>
              <a:latin typeface="华文隶书" panose="02010800040101010101" pitchFamily="2" charset="-122"/>
              <a:ea typeface="华文隶书" panose="02010800040101010101" pitchFamily="2" charset="-122"/>
              <a:cs typeface="阿里巴巴普惠体 B" panose="00020600040101010101" pitchFamily="18" charset="-122"/>
            </a:endParaRPr>
          </a:p>
        </p:txBody>
      </p:sp>
      <p:sp>
        <p:nvSpPr>
          <p:cNvPr id="32" name="文本框_1"/>
          <p:cNvSpPr txBox="1"/>
          <p:nvPr/>
        </p:nvSpPr>
        <p:spPr>
          <a:xfrm>
            <a:off x="9485093" y="9767781"/>
            <a:ext cx="6157888" cy="2872581"/>
          </a:xfrm>
          <a:prstGeom prst="rect">
            <a:avLst/>
          </a:prstGeom>
          <a:ln w="12700">
            <a:miter lim="400000"/>
          </a:ln>
        </p:spPr>
        <p:txBody>
          <a:bodyPr wrap="square" lIns="50800" tIns="50800" rIns="50800" bIns="50800">
            <a:spAutoFit/>
          </a:bodyPr>
          <a:lstStyle/>
          <a:p>
            <a:pPr marL="0" marR="0" algn="just">
              <a:spcBef>
                <a:spcPts val="0"/>
              </a:spcBef>
              <a:spcAft>
                <a:spcPts val="0"/>
              </a:spcAft>
            </a:pPr>
            <a:r>
              <a:rPr lang="zh-CN" altLang="en-US" sz="3600" kern="100" dirty="0">
                <a:effectLst/>
                <a:latin typeface="宋体" panose="02010600030101010101" pitchFamily="2" charset="-122"/>
                <a:ea typeface="宋体" panose="02010600030101010101" pitchFamily="2" charset="-122"/>
                <a:cs typeface="Times New Roman" panose="02020603050405020304" pitchFamily="18" charset="0"/>
              </a:rPr>
              <a:t>用于记录“步数”，为了提高计步准确度，连续行走达到</a:t>
            </a:r>
            <a:r>
              <a:rPr lang="en-US" altLang="zh-CN" sz="3600" kern="100" dirty="0">
                <a:effectLst/>
                <a:latin typeface="宋体" panose="02010600030101010101" pitchFamily="2" charset="-122"/>
                <a:ea typeface="宋体" panose="02010600030101010101" pitchFamily="2" charset="-122"/>
              </a:rPr>
              <a:t>8</a:t>
            </a:r>
            <a:r>
              <a:rPr lang="zh-CN" altLang="en-US" sz="3600" kern="100" dirty="0">
                <a:effectLst/>
                <a:latin typeface="宋体" panose="02010600030101010101" pitchFamily="2" charset="-122"/>
                <a:ea typeface="宋体" panose="02010600030101010101" pitchFamily="2" charset="-122"/>
                <a:cs typeface="Times New Roman" panose="02020603050405020304" pitchFamily="18" charset="0"/>
              </a:rPr>
              <a:t>步的阈值才会生效，两个步点时差超过</a:t>
            </a:r>
            <a:r>
              <a:rPr lang="en-US" altLang="zh-CN" sz="3600" kern="100" dirty="0">
                <a:effectLst/>
                <a:latin typeface="宋体" panose="02010600030101010101" pitchFamily="2" charset="-122"/>
                <a:ea typeface="宋体" panose="02010600030101010101" pitchFamily="2" charset="-122"/>
                <a:cs typeface="Times New Roman" panose="02020603050405020304" pitchFamily="18" charset="0"/>
              </a:rPr>
              <a:t>3</a:t>
            </a:r>
            <a:r>
              <a:rPr lang="zh-CN" altLang="en-US" sz="3600" kern="100" dirty="0">
                <a:effectLst/>
                <a:latin typeface="宋体" panose="02010600030101010101" pitchFamily="2" charset="-122"/>
                <a:ea typeface="宋体" panose="02010600030101010101" pitchFamily="2" charset="-122"/>
                <a:cs typeface="Times New Roman" panose="02020603050405020304" pitchFamily="18" charset="0"/>
              </a:rPr>
              <a:t>秒阈值，之前的计数会被清空</a:t>
            </a:r>
            <a:endParaRPr lang="zh-CN" altLang="en-US" sz="3600" kern="100" dirty="0">
              <a:effectLst/>
              <a:latin typeface="宋体" panose="02010600030101010101" pitchFamily="2" charset="-122"/>
              <a:ea typeface="宋体" panose="02010600030101010101" pitchFamily="2" charset="-122"/>
            </a:endParaRPr>
          </a:p>
        </p:txBody>
      </p:sp>
      <p:sp>
        <p:nvSpPr>
          <p:cNvPr id="33" name="文本框_3"/>
          <p:cNvSpPr txBox="1"/>
          <p:nvPr/>
        </p:nvSpPr>
        <p:spPr>
          <a:xfrm>
            <a:off x="10839878" y="8813530"/>
            <a:ext cx="3448317" cy="864339"/>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zh-CN" altLang="en-US" sz="3600" dirty="0">
                <a:solidFill>
                  <a:srgbClr val="42465F"/>
                </a:solidFill>
                <a:latin typeface="华文隶书" panose="02010800040101010101" pitchFamily="2" charset="-122"/>
                <a:ea typeface="华文隶书" panose="02010800040101010101" pitchFamily="2" charset="-122"/>
                <a:cs typeface="Roboto"/>
              </a:rPr>
              <a:t>步数纪</a:t>
            </a:r>
            <a:r>
              <a:rPr lang="zh-CN" altLang="en-US" sz="3600" dirty="0">
                <a:solidFill>
                  <a:srgbClr val="42465F"/>
                </a:solidFill>
                <a:latin typeface="华文隶书" panose="02010800040101010101" pitchFamily="2" charset="-122"/>
                <a:ea typeface="华文隶书" panose="02010800040101010101" pitchFamily="2" charset="-122"/>
              </a:rPr>
              <a:t>录</a:t>
            </a:r>
            <a:endParaRPr lang="en-GB" sz="3600" dirty="0">
              <a:solidFill>
                <a:srgbClr val="42465F"/>
              </a:solidFill>
              <a:latin typeface="华文隶书" panose="02010800040101010101" pitchFamily="2" charset="-122"/>
              <a:ea typeface="华文隶书" panose="02010800040101010101" pitchFamily="2" charset="-122"/>
            </a:endParaRPr>
          </a:p>
        </p:txBody>
      </p:sp>
      <p:sp>
        <p:nvSpPr>
          <p:cNvPr id="35" name="文本框_1"/>
          <p:cNvSpPr txBox="1"/>
          <p:nvPr/>
        </p:nvSpPr>
        <p:spPr>
          <a:xfrm>
            <a:off x="1667893" y="9767781"/>
            <a:ext cx="6481843" cy="2318583"/>
          </a:xfrm>
          <a:prstGeom prst="rect">
            <a:avLst/>
          </a:prstGeom>
          <a:ln w="12700">
            <a:miter lim="400000"/>
          </a:ln>
        </p:spPr>
        <p:txBody>
          <a:bodyPr wrap="square" lIns="50800" tIns="50800" rIns="50800" bIns="50800">
            <a:spAutoFit/>
          </a:bodyPr>
          <a:lstStyle/>
          <a:p>
            <a:pPr marL="0" marR="0" algn="just">
              <a:spcBef>
                <a:spcPts val="0"/>
              </a:spcBef>
              <a:spcAft>
                <a:spcPts val="0"/>
              </a:spcAft>
            </a:pPr>
            <a:r>
              <a:rPr lang="zh-CN" altLang="en-US" sz="3600" kern="100" dirty="0">
                <a:effectLst/>
                <a:latin typeface="宋体" panose="02010600030101010101" pitchFamily="2" charset="-122"/>
                <a:ea typeface="宋体" panose="02010600030101010101" pitchFamily="2" charset="-122"/>
                <a:cs typeface="Times New Roman" panose="02020603050405020304" pitchFamily="18" charset="0"/>
              </a:rPr>
              <a:t>算法主体，用于检测人在行走时的“步点”。在该类中通过注册安卓手机的重力传感器，可以获得手机的三轴原始数据。</a:t>
            </a:r>
            <a:endParaRPr lang="zh-CN" altLang="en-US" sz="3600" kern="100" dirty="0">
              <a:effectLst/>
              <a:latin typeface="Times New Roman" panose="02020603050405020304" pitchFamily="18" charset="0"/>
              <a:ea typeface="宋体" panose="02010600030101010101" pitchFamily="2" charset="-122"/>
            </a:endParaRPr>
          </a:p>
        </p:txBody>
      </p:sp>
      <p:sp>
        <p:nvSpPr>
          <p:cNvPr id="36" name="文本框_3"/>
          <p:cNvSpPr txBox="1"/>
          <p:nvPr/>
        </p:nvSpPr>
        <p:spPr>
          <a:xfrm>
            <a:off x="3022679" y="8813530"/>
            <a:ext cx="3448317" cy="864339"/>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zh-CN" altLang="en-US" sz="3600" dirty="0">
                <a:solidFill>
                  <a:srgbClr val="42465F"/>
                </a:solidFill>
                <a:latin typeface="华文隶书" panose="02010800040101010101" pitchFamily="2" charset="-122"/>
                <a:ea typeface="华文隶书" panose="02010800040101010101" pitchFamily="2" charset="-122"/>
                <a:cs typeface="Roboto"/>
              </a:rPr>
              <a:t>步数探测</a:t>
            </a:r>
            <a:endParaRPr lang="en-GB" sz="3600" dirty="0">
              <a:solidFill>
                <a:srgbClr val="42465F"/>
              </a:solidFill>
              <a:latin typeface="华文隶书" panose="02010800040101010101" pitchFamily="2" charset="-122"/>
              <a:ea typeface="华文隶书" panose="02010800040101010101" pitchFamily="2" charset="-122"/>
              <a:cs typeface="Roboto"/>
            </a:endParaRPr>
          </a:p>
        </p:txBody>
      </p:sp>
      <p:sp>
        <p:nvSpPr>
          <p:cNvPr id="37" name="椭圆 36"/>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 y="1018441"/>
            <a:ext cx="24384000" cy="518862"/>
            <a:chOff x="1" y="748988"/>
            <a:chExt cx="24384000" cy="518862"/>
          </a:xfrm>
        </p:grpSpPr>
        <p:grpSp>
          <p:nvGrpSpPr>
            <p:cNvPr id="26" name="组合 25"/>
            <p:cNvGrpSpPr/>
            <p:nvPr/>
          </p:nvGrpSpPr>
          <p:grpSpPr>
            <a:xfrm rot="5400000">
              <a:off x="11945781" y="-11196792"/>
              <a:ext cx="492440" cy="24384000"/>
              <a:chOff x="22959400" y="-27682"/>
              <a:chExt cx="180000" cy="13743682"/>
            </a:xfrm>
          </p:grpSpPr>
          <p:sp>
            <p:nvSpPr>
              <p:cNvPr id="41" name="矩形 40"/>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22959400"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8" name="矩形 27"/>
            <p:cNvSpPr/>
            <p:nvPr/>
          </p:nvSpPr>
          <p:spPr>
            <a:xfrm>
              <a:off x="18791665" y="806185"/>
              <a:ext cx="4101446" cy="430887"/>
            </a:xfrm>
            <a:prstGeom prst="rect">
              <a:avLst/>
            </a:prstGeom>
          </p:spPr>
          <p:txBody>
            <a:bodyPr wrap="square" lIns="0" tIns="0" rIns="0" bIns="0">
              <a:spAutoFit/>
            </a:bodyPr>
            <a:lstStyle/>
            <a:p>
              <a:pPr algn="dist">
                <a:defRPr/>
              </a:pPr>
              <a:r>
                <a:rPr lang="zh-CN" altLang="en-US" sz="2800" dirty="0">
                  <a:solidFill>
                    <a:srgbClr val="42465F"/>
                  </a:solidFill>
                  <a:latin typeface="宋体" panose="02010600030101010101" pitchFamily="2" charset="-122"/>
                  <a:ea typeface="宋体" panose="02010600030101010101" pitchFamily="2" charset="-122"/>
                </a:rPr>
                <a:t>关键技术及运用</a:t>
              </a:r>
            </a:p>
          </p:txBody>
        </p:sp>
        <p:sp>
          <p:nvSpPr>
            <p:cNvPr id="34" name="矩形 33"/>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宋体" panose="02010600030101010101" pitchFamily="2" charset="-122"/>
                  <a:ea typeface="宋体" panose="02010600030101010101" pitchFamily="2" charset="-122"/>
                </a:rPr>
                <a:t>04</a:t>
              </a:r>
              <a:endParaRPr lang="zh-CN" altLang="en-US" sz="3200" dirty="0">
                <a:solidFill>
                  <a:schemeClr val="bg1"/>
                </a:solidFill>
                <a:latin typeface="宋体" panose="02010600030101010101" pitchFamily="2" charset="-122"/>
                <a:ea typeface="宋体" panose="02010600030101010101" pitchFamily="2" charset="-122"/>
              </a:endParaRPr>
            </a:p>
          </p:txBody>
        </p:sp>
      </p:grpSp>
      <p:sp>
        <p:nvSpPr>
          <p:cNvPr id="43" name="椭圆 42"/>
          <p:cNvSpPr/>
          <p:nvPr/>
        </p:nvSpPr>
        <p:spPr>
          <a:xfrm>
            <a:off x="3114837" y="7292350"/>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3309783" y="6971343"/>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7939844" y="6376361"/>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CC9E2E13-134E-1982-8F48-F17295302B8D}"/>
              </a:ext>
            </a:extLst>
          </p:cNvPr>
          <p:cNvSpPr/>
          <p:nvPr/>
        </p:nvSpPr>
        <p:spPr>
          <a:xfrm>
            <a:off x="643890" y="1733380"/>
            <a:ext cx="4047490" cy="1031240"/>
          </a:xfrm>
          <a:prstGeom prst="rect">
            <a:avLst/>
          </a:prstGeom>
        </p:spPr>
        <p:txBody>
          <a:bodyPr wrap="none" lIns="0" tIns="0" rIns="0" bIns="0">
            <a:noAutofit/>
          </a:bodyPr>
          <a:lstStyle/>
          <a:p>
            <a:pPr algn="l">
              <a:defRPr/>
            </a:pPr>
            <a:r>
              <a:rPr lang="en-US" altLang="zh-CN" sz="4800" dirty="0">
                <a:ln>
                  <a:solidFill>
                    <a:srgbClr val="42465F"/>
                  </a:solidFill>
                </a:ln>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a:t>
            </a:r>
            <a:r>
              <a:rPr lang="zh-CN" altLang="en-US" sz="4800" dirty="0">
                <a:ln>
                  <a:solidFill>
                    <a:srgbClr val="42465F"/>
                  </a:solidFill>
                </a:ln>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②</a:t>
            </a:r>
            <a:r>
              <a:rPr lang="en-US" altLang="zh-CN" sz="4800" dirty="0">
                <a:ln>
                  <a:solidFill>
                    <a:srgbClr val="42465F"/>
                  </a:solidFill>
                </a:ln>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APP</a:t>
            </a:r>
            <a:r>
              <a:rPr lang="zh-CN" altLang="en-US" sz="4800" dirty="0">
                <a:ln>
                  <a:solidFill>
                    <a:srgbClr val="42465F"/>
                  </a:solidFill>
                </a:ln>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软件计步的实现</a:t>
            </a:r>
            <a:endParaRPr lang="en-US" altLang="zh-CN" sz="4800" dirty="0">
              <a:ln>
                <a:solidFill>
                  <a:srgbClr val="42465F"/>
                </a:solidFill>
              </a:ln>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endParaRPr>
          </a:p>
        </p:txBody>
      </p:sp>
    </p:spTree>
    <p:extLst>
      <p:ext uri="{BB962C8B-B14F-4D97-AF65-F5344CB8AC3E}">
        <p14:creationId xmlns:p14="http://schemas.microsoft.com/office/powerpoint/2010/main" val="3088457822"/>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椭圆 240"/>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4" name="组合 233"/>
          <p:cNvGrpSpPr/>
          <p:nvPr/>
        </p:nvGrpSpPr>
        <p:grpSpPr>
          <a:xfrm>
            <a:off x="1" y="1018441"/>
            <a:ext cx="24384000" cy="518862"/>
            <a:chOff x="1" y="748988"/>
            <a:chExt cx="24384000" cy="518862"/>
          </a:xfrm>
        </p:grpSpPr>
        <p:grpSp>
          <p:nvGrpSpPr>
            <p:cNvPr id="245" name="组合 244"/>
            <p:cNvGrpSpPr/>
            <p:nvPr/>
          </p:nvGrpSpPr>
          <p:grpSpPr>
            <a:xfrm rot="5400000">
              <a:off x="11945781" y="-11196792"/>
              <a:ext cx="492440" cy="24384000"/>
              <a:chOff x="22959400" y="-27682"/>
              <a:chExt cx="180000" cy="13743682"/>
            </a:xfrm>
          </p:grpSpPr>
          <p:sp>
            <p:nvSpPr>
              <p:cNvPr id="249" name="矩形 248"/>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p:cNvSpPr/>
              <p:nvPr/>
            </p:nvSpPr>
            <p:spPr>
              <a:xfrm>
                <a:off x="22959400"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6" name="矩形 245"/>
            <p:cNvSpPr/>
            <p:nvPr/>
          </p:nvSpPr>
          <p:spPr>
            <a:xfrm>
              <a:off x="18791665" y="806185"/>
              <a:ext cx="4101446" cy="430887"/>
            </a:xfrm>
            <a:prstGeom prst="rect">
              <a:avLst/>
            </a:prstGeom>
          </p:spPr>
          <p:txBody>
            <a:bodyPr wrap="square" lIns="0" tIns="0" rIns="0" bIns="0">
              <a:spAutoFit/>
            </a:bodyPr>
            <a:lstStyle/>
            <a:p>
              <a:pPr algn="dist">
                <a:defRPr/>
              </a:pPr>
              <a:r>
                <a:rPr lang="zh-CN" altLang="en-US" sz="2800" dirty="0">
                  <a:solidFill>
                    <a:srgbClr val="42465F"/>
                  </a:solidFill>
                  <a:latin typeface="宋体" panose="02010600030101010101" pitchFamily="2" charset="-122"/>
                  <a:ea typeface="宋体" panose="02010600030101010101" pitchFamily="2" charset="-122"/>
                </a:rPr>
                <a:t>研究的背景与意义</a:t>
              </a:r>
            </a:p>
          </p:txBody>
        </p:sp>
        <p:sp>
          <p:nvSpPr>
            <p:cNvPr id="248" name="矩形 247"/>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宋体" panose="02010600030101010101" pitchFamily="2" charset="-122"/>
                  <a:ea typeface="宋体" panose="02010600030101010101" pitchFamily="2" charset="-122"/>
                </a:rPr>
                <a:t>04</a:t>
              </a:r>
              <a:endParaRPr lang="zh-CN" altLang="en-US" sz="3200" dirty="0">
                <a:solidFill>
                  <a:schemeClr val="bg1"/>
                </a:solidFill>
                <a:latin typeface="宋体" panose="02010600030101010101" pitchFamily="2" charset="-122"/>
                <a:ea typeface="宋体" panose="02010600030101010101" pitchFamily="2" charset="-122"/>
              </a:endParaRPr>
            </a:p>
          </p:txBody>
        </p:sp>
      </p:grpSp>
      <p:pic>
        <p:nvPicPr>
          <p:cNvPr id="2" name="图片 1">
            <a:extLst>
              <a:ext uri="{FF2B5EF4-FFF2-40B4-BE49-F238E27FC236}">
                <a16:creationId xmlns:a16="http://schemas.microsoft.com/office/drawing/2014/main" id="{4D30D5BB-C481-E651-9302-3D5F7E05B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510" r="7515" b="7439"/>
          <a:stretch>
            <a:fillRect/>
          </a:stretch>
        </p:blipFill>
        <p:spPr>
          <a:xfrm>
            <a:off x="1225277" y="1613993"/>
            <a:ext cx="12226028" cy="12073203"/>
          </a:xfrm>
          <a:prstGeom prst="rect">
            <a:avLst/>
          </a:prstGeom>
          <a:noFill/>
          <a:ln>
            <a:noFill/>
          </a:ln>
        </p:spPr>
      </p:pic>
      <p:grpSp>
        <p:nvGrpSpPr>
          <p:cNvPr id="3" name="Group">
            <a:extLst>
              <a:ext uri="{FF2B5EF4-FFF2-40B4-BE49-F238E27FC236}">
                <a16:creationId xmlns:a16="http://schemas.microsoft.com/office/drawing/2014/main" id="{D4D32AE0-366D-5A9F-382B-A0B840159246}"/>
              </a:ext>
            </a:extLst>
          </p:cNvPr>
          <p:cNvGrpSpPr/>
          <p:nvPr/>
        </p:nvGrpSpPr>
        <p:grpSpPr>
          <a:xfrm>
            <a:off x="15145682" y="2591370"/>
            <a:ext cx="1270001" cy="1270001"/>
            <a:chOff x="0" y="0"/>
            <a:chExt cx="1270000" cy="1270000"/>
          </a:xfrm>
        </p:grpSpPr>
        <p:sp>
          <p:nvSpPr>
            <p:cNvPr id="4" name="Circle">
              <a:extLst>
                <a:ext uri="{FF2B5EF4-FFF2-40B4-BE49-F238E27FC236}">
                  <a16:creationId xmlns:a16="http://schemas.microsoft.com/office/drawing/2014/main" id="{4B57BD6E-DD7D-357A-86B2-26AC636654F8}"/>
                </a:ext>
              </a:extLst>
            </p:cNvPr>
            <p:cNvSpPr/>
            <p:nvPr/>
          </p:nvSpPr>
          <p:spPr>
            <a:xfrm>
              <a:off x="0" y="0"/>
              <a:ext cx="1270000" cy="1270000"/>
            </a:xfrm>
            <a:prstGeom prst="ellipse">
              <a:avLst/>
            </a:prstGeom>
            <a:noFill/>
            <a:ln w="38100" cap="flat">
              <a:solidFill>
                <a:srgbClr val="42465F"/>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5" name="Circle">
              <a:extLst>
                <a:ext uri="{FF2B5EF4-FFF2-40B4-BE49-F238E27FC236}">
                  <a16:creationId xmlns:a16="http://schemas.microsoft.com/office/drawing/2014/main" id="{2971BB12-5BEC-BCCB-617F-7E28459A953C}"/>
                </a:ext>
              </a:extLst>
            </p:cNvPr>
            <p:cNvSpPr/>
            <p:nvPr/>
          </p:nvSpPr>
          <p:spPr>
            <a:xfrm>
              <a:off x="127000" y="127000"/>
              <a:ext cx="1016000" cy="1016000"/>
            </a:xfrm>
            <a:prstGeom prst="ellipse">
              <a:avLst/>
            </a:prstGeom>
            <a:solidFill>
              <a:srgbClr val="42465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6" name="Shape">
              <a:extLst>
                <a:ext uri="{FF2B5EF4-FFF2-40B4-BE49-F238E27FC236}">
                  <a16:creationId xmlns:a16="http://schemas.microsoft.com/office/drawing/2014/main" id="{FF9AF0D1-61A6-8B0E-687E-B807A9B7281A}"/>
                </a:ext>
              </a:extLst>
            </p:cNvPr>
            <p:cNvSpPr/>
            <p:nvPr/>
          </p:nvSpPr>
          <p:spPr>
            <a:xfrm>
              <a:off x="365751" y="401354"/>
              <a:ext cx="538498" cy="467292"/>
            </a:xfrm>
            <a:custGeom>
              <a:avLst/>
              <a:gdLst/>
              <a:ahLst/>
              <a:cxnLst>
                <a:cxn ang="0">
                  <a:pos x="wd2" y="hd2"/>
                </a:cxn>
                <a:cxn ang="5400000">
                  <a:pos x="wd2" y="hd2"/>
                </a:cxn>
                <a:cxn ang="10800000">
                  <a:pos x="wd2" y="hd2"/>
                </a:cxn>
                <a:cxn ang="16200000">
                  <a:pos x="wd2" y="hd2"/>
                </a:cxn>
              </a:cxnLst>
              <a:rect l="0" t="0" r="r" b="b"/>
              <a:pathLst>
                <a:path w="21600" h="21600" extrusionOk="0">
                  <a:moveTo>
                    <a:pt x="18752" y="3281"/>
                  </a:moveTo>
                  <a:cubicBezTo>
                    <a:pt x="19464" y="3281"/>
                    <a:pt x="20176" y="3691"/>
                    <a:pt x="20769" y="4375"/>
                  </a:cubicBezTo>
                  <a:cubicBezTo>
                    <a:pt x="21244" y="4922"/>
                    <a:pt x="21600" y="5742"/>
                    <a:pt x="21600" y="6699"/>
                  </a:cubicBezTo>
                  <a:cubicBezTo>
                    <a:pt x="21600" y="18182"/>
                    <a:pt x="21600" y="18182"/>
                    <a:pt x="21600" y="18182"/>
                  </a:cubicBezTo>
                  <a:cubicBezTo>
                    <a:pt x="21600" y="19139"/>
                    <a:pt x="21244" y="19959"/>
                    <a:pt x="20769" y="20506"/>
                  </a:cubicBezTo>
                  <a:cubicBezTo>
                    <a:pt x="20176" y="21190"/>
                    <a:pt x="19464" y="21600"/>
                    <a:pt x="18752" y="21600"/>
                  </a:cubicBezTo>
                  <a:cubicBezTo>
                    <a:pt x="2848" y="21600"/>
                    <a:pt x="2848" y="21600"/>
                    <a:pt x="2848" y="21600"/>
                  </a:cubicBezTo>
                  <a:cubicBezTo>
                    <a:pt x="2136" y="21600"/>
                    <a:pt x="1424" y="21190"/>
                    <a:pt x="831" y="20506"/>
                  </a:cubicBezTo>
                  <a:cubicBezTo>
                    <a:pt x="356" y="19959"/>
                    <a:pt x="0" y="19139"/>
                    <a:pt x="0" y="18182"/>
                  </a:cubicBezTo>
                  <a:cubicBezTo>
                    <a:pt x="0" y="6699"/>
                    <a:pt x="0" y="6699"/>
                    <a:pt x="0" y="6699"/>
                  </a:cubicBezTo>
                  <a:cubicBezTo>
                    <a:pt x="0" y="5742"/>
                    <a:pt x="356" y="4922"/>
                    <a:pt x="831" y="4375"/>
                  </a:cubicBezTo>
                  <a:cubicBezTo>
                    <a:pt x="1424" y="3691"/>
                    <a:pt x="2136" y="3281"/>
                    <a:pt x="2848" y="3281"/>
                  </a:cubicBezTo>
                  <a:cubicBezTo>
                    <a:pt x="5459" y="3281"/>
                    <a:pt x="5459" y="3281"/>
                    <a:pt x="5459" y="3281"/>
                  </a:cubicBezTo>
                  <a:cubicBezTo>
                    <a:pt x="5934" y="1641"/>
                    <a:pt x="5934" y="1641"/>
                    <a:pt x="5934" y="1641"/>
                  </a:cubicBezTo>
                  <a:cubicBezTo>
                    <a:pt x="6171" y="1230"/>
                    <a:pt x="6409" y="820"/>
                    <a:pt x="6765" y="547"/>
                  </a:cubicBezTo>
                  <a:cubicBezTo>
                    <a:pt x="7121" y="137"/>
                    <a:pt x="7477" y="0"/>
                    <a:pt x="7952" y="0"/>
                  </a:cubicBezTo>
                  <a:cubicBezTo>
                    <a:pt x="13648" y="0"/>
                    <a:pt x="13648" y="0"/>
                    <a:pt x="13648" y="0"/>
                  </a:cubicBezTo>
                  <a:cubicBezTo>
                    <a:pt x="14123" y="0"/>
                    <a:pt x="14479" y="137"/>
                    <a:pt x="14835" y="547"/>
                  </a:cubicBezTo>
                  <a:cubicBezTo>
                    <a:pt x="15191" y="820"/>
                    <a:pt x="15429" y="1230"/>
                    <a:pt x="15666" y="1641"/>
                  </a:cubicBezTo>
                  <a:cubicBezTo>
                    <a:pt x="16141" y="3281"/>
                    <a:pt x="16141" y="3281"/>
                    <a:pt x="16141" y="3281"/>
                  </a:cubicBezTo>
                  <a:lnTo>
                    <a:pt x="18752" y="3281"/>
                  </a:lnTo>
                  <a:close/>
                  <a:moveTo>
                    <a:pt x="7240" y="16542"/>
                  </a:moveTo>
                  <a:cubicBezTo>
                    <a:pt x="8189" y="17635"/>
                    <a:pt x="9376" y="18182"/>
                    <a:pt x="10800" y="18182"/>
                  </a:cubicBezTo>
                  <a:cubicBezTo>
                    <a:pt x="12224" y="18182"/>
                    <a:pt x="13411" y="17635"/>
                    <a:pt x="14360" y="16542"/>
                  </a:cubicBezTo>
                  <a:cubicBezTo>
                    <a:pt x="15310" y="15448"/>
                    <a:pt x="15785" y="14081"/>
                    <a:pt x="15785" y="12441"/>
                  </a:cubicBezTo>
                  <a:cubicBezTo>
                    <a:pt x="15785" y="10800"/>
                    <a:pt x="15310" y="9433"/>
                    <a:pt x="14360" y="8339"/>
                  </a:cubicBezTo>
                  <a:cubicBezTo>
                    <a:pt x="13411" y="7246"/>
                    <a:pt x="12224" y="6699"/>
                    <a:pt x="10800" y="6699"/>
                  </a:cubicBezTo>
                  <a:cubicBezTo>
                    <a:pt x="9376" y="6699"/>
                    <a:pt x="8189" y="7246"/>
                    <a:pt x="7240" y="8339"/>
                  </a:cubicBezTo>
                  <a:cubicBezTo>
                    <a:pt x="6290" y="9433"/>
                    <a:pt x="5815" y="10800"/>
                    <a:pt x="5815" y="12441"/>
                  </a:cubicBezTo>
                  <a:cubicBezTo>
                    <a:pt x="5815" y="14081"/>
                    <a:pt x="6290" y="15448"/>
                    <a:pt x="7240" y="16542"/>
                  </a:cubicBezTo>
                  <a:close/>
                  <a:moveTo>
                    <a:pt x="8545" y="9843"/>
                  </a:moveTo>
                  <a:cubicBezTo>
                    <a:pt x="9138" y="9023"/>
                    <a:pt x="9851" y="8749"/>
                    <a:pt x="10800" y="8749"/>
                  </a:cubicBezTo>
                  <a:cubicBezTo>
                    <a:pt x="11631" y="8749"/>
                    <a:pt x="12462" y="9023"/>
                    <a:pt x="13055" y="9843"/>
                  </a:cubicBezTo>
                  <a:cubicBezTo>
                    <a:pt x="13767" y="10527"/>
                    <a:pt x="14004" y="11484"/>
                    <a:pt x="14004" y="12441"/>
                  </a:cubicBezTo>
                  <a:cubicBezTo>
                    <a:pt x="14004" y="13534"/>
                    <a:pt x="13767" y="14354"/>
                    <a:pt x="13055" y="15038"/>
                  </a:cubicBezTo>
                  <a:cubicBezTo>
                    <a:pt x="12462" y="15858"/>
                    <a:pt x="11631" y="16132"/>
                    <a:pt x="10800" y="16132"/>
                  </a:cubicBezTo>
                  <a:cubicBezTo>
                    <a:pt x="9851" y="16132"/>
                    <a:pt x="9138" y="15858"/>
                    <a:pt x="8545" y="15038"/>
                  </a:cubicBezTo>
                  <a:cubicBezTo>
                    <a:pt x="7833" y="14354"/>
                    <a:pt x="7596" y="13534"/>
                    <a:pt x="7596" y="12441"/>
                  </a:cubicBezTo>
                  <a:cubicBezTo>
                    <a:pt x="7596" y="11484"/>
                    <a:pt x="7833" y="10527"/>
                    <a:pt x="8545" y="9843"/>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solidFill>
                  <a:srgbClr val="42465F"/>
                </a:solidFill>
              </a:endParaRPr>
            </a:p>
          </p:txBody>
        </p:sp>
      </p:grpSp>
      <p:grpSp>
        <p:nvGrpSpPr>
          <p:cNvPr id="7" name="组合 6">
            <a:extLst>
              <a:ext uri="{FF2B5EF4-FFF2-40B4-BE49-F238E27FC236}">
                <a16:creationId xmlns:a16="http://schemas.microsoft.com/office/drawing/2014/main" id="{4CC2DA2A-6A10-21BC-BFED-1CE741AC2506}"/>
              </a:ext>
            </a:extLst>
          </p:cNvPr>
          <p:cNvGrpSpPr/>
          <p:nvPr/>
        </p:nvGrpSpPr>
        <p:grpSpPr>
          <a:xfrm>
            <a:off x="15145682" y="2871384"/>
            <a:ext cx="6540756" cy="4009922"/>
            <a:chOff x="-4335" y="795370"/>
            <a:chExt cx="5337603" cy="4009922"/>
          </a:xfrm>
        </p:grpSpPr>
        <p:sp>
          <p:nvSpPr>
            <p:cNvPr id="8" name="文本框_5">
              <a:extLst>
                <a:ext uri="{FF2B5EF4-FFF2-40B4-BE49-F238E27FC236}">
                  <a16:creationId xmlns:a16="http://schemas.microsoft.com/office/drawing/2014/main" id="{1F569627-52C6-50C3-26A5-4606725E8702}"/>
                </a:ext>
              </a:extLst>
            </p:cNvPr>
            <p:cNvSpPr txBox="1"/>
            <p:nvPr/>
          </p:nvSpPr>
          <p:spPr>
            <a:xfrm>
              <a:off x="-4335" y="1932711"/>
              <a:ext cx="5337603" cy="2872581"/>
            </a:xfrm>
            <a:prstGeom prst="rect">
              <a:avLst/>
            </a:prstGeom>
            <a:ln w="12700">
              <a:miter lim="400000"/>
            </a:ln>
          </p:spPr>
          <p:txBody>
            <a:bodyPr wrap="square" lIns="50800" tIns="50800" rIns="50800" bIns="50800">
              <a:spAutoFit/>
            </a:bodyPr>
            <a:lstStyle/>
            <a:p>
              <a:pPr marL="0" marR="0" algn="just">
                <a:spcBef>
                  <a:spcPts val="0"/>
                </a:spcBef>
                <a:spcAft>
                  <a:spcPts val="0"/>
                </a:spcAft>
              </a:pPr>
              <a:r>
                <a:rPr lang="zh-CN" altLang="en-US" sz="3600" kern="100" dirty="0">
                  <a:effectLst/>
                  <a:latin typeface="宋体" panose="02010600030101010101" pitchFamily="2" charset="-122"/>
                  <a:ea typeface="宋体" panose="02010600030101010101" pitchFamily="2" charset="-122"/>
                  <a:cs typeface="Times New Roman" panose="02020603050405020304" pitchFamily="18" charset="0"/>
                </a:rPr>
                <a:t>将所有场景的原始数据通过分析发现，其实是正弦波，每一个波峰为一个步点，算法其实就是找到这些步点，分析波形特点寻找特征值</a:t>
              </a:r>
              <a:r>
                <a:rPr lang="zh-CN" altLang="en-US" sz="3600" kern="100" dirty="0">
                  <a:latin typeface="宋体" panose="02010600030101010101" pitchFamily="2" charset="-122"/>
                  <a:ea typeface="宋体" panose="02010600030101010101" pitchFamily="2" charset="-122"/>
                  <a:cs typeface="Times New Roman" panose="02020603050405020304" pitchFamily="18" charset="0"/>
                </a:rPr>
                <a:t>。</a:t>
              </a:r>
              <a:endParaRPr lang="zh-CN" altLang="en-US" sz="3600" kern="100" dirty="0">
                <a:effectLst/>
                <a:latin typeface="Times New Roman" panose="02020603050405020304" pitchFamily="18" charset="0"/>
                <a:ea typeface="宋体" panose="02010600030101010101" pitchFamily="2" charset="-122"/>
              </a:endParaRPr>
            </a:p>
          </p:txBody>
        </p:sp>
        <p:sp>
          <p:nvSpPr>
            <p:cNvPr id="9" name="文本框_3">
              <a:extLst>
                <a:ext uri="{FF2B5EF4-FFF2-40B4-BE49-F238E27FC236}">
                  <a16:creationId xmlns:a16="http://schemas.microsoft.com/office/drawing/2014/main" id="{C6877948-F31C-6866-5333-11D88BD44841}"/>
                </a:ext>
              </a:extLst>
            </p:cNvPr>
            <p:cNvSpPr txBox="1"/>
            <p:nvPr/>
          </p:nvSpPr>
          <p:spPr>
            <a:xfrm>
              <a:off x="1504417" y="795370"/>
              <a:ext cx="3001618" cy="803746"/>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endParaRPr lang="en-GB" sz="3600"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endParaRPr>
            </a:p>
          </p:txBody>
        </p:sp>
      </p:grpSp>
      <p:grpSp>
        <p:nvGrpSpPr>
          <p:cNvPr id="10" name="Group">
            <a:extLst>
              <a:ext uri="{FF2B5EF4-FFF2-40B4-BE49-F238E27FC236}">
                <a16:creationId xmlns:a16="http://schemas.microsoft.com/office/drawing/2014/main" id="{33DAC10F-C0E7-438A-4160-D787A75E8655}"/>
              </a:ext>
            </a:extLst>
          </p:cNvPr>
          <p:cNvGrpSpPr/>
          <p:nvPr/>
        </p:nvGrpSpPr>
        <p:grpSpPr>
          <a:xfrm>
            <a:off x="15272682" y="7699184"/>
            <a:ext cx="1270001" cy="1270001"/>
            <a:chOff x="0" y="0"/>
            <a:chExt cx="1270000" cy="1270000"/>
          </a:xfrm>
        </p:grpSpPr>
        <p:sp>
          <p:nvSpPr>
            <p:cNvPr id="11" name="Circle">
              <a:extLst>
                <a:ext uri="{FF2B5EF4-FFF2-40B4-BE49-F238E27FC236}">
                  <a16:creationId xmlns:a16="http://schemas.microsoft.com/office/drawing/2014/main" id="{207FDD21-1F76-53F7-05A7-7A98EB1FFDD3}"/>
                </a:ext>
              </a:extLst>
            </p:cNvPr>
            <p:cNvSpPr/>
            <p:nvPr/>
          </p:nvSpPr>
          <p:spPr>
            <a:xfrm>
              <a:off x="0" y="0"/>
              <a:ext cx="1270000" cy="1270000"/>
            </a:xfrm>
            <a:prstGeom prst="ellipse">
              <a:avLst/>
            </a:prstGeom>
            <a:noFill/>
            <a:ln w="38100" cap="flat">
              <a:solidFill>
                <a:srgbClr val="FFC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12" name="Circle">
              <a:extLst>
                <a:ext uri="{FF2B5EF4-FFF2-40B4-BE49-F238E27FC236}">
                  <a16:creationId xmlns:a16="http://schemas.microsoft.com/office/drawing/2014/main" id="{9A93E9CB-F8EE-3240-43C1-1B4643DC34E7}"/>
                </a:ext>
              </a:extLst>
            </p:cNvPr>
            <p:cNvSpPr/>
            <p:nvPr/>
          </p:nvSpPr>
          <p:spPr>
            <a:xfrm>
              <a:off x="127000" y="127000"/>
              <a:ext cx="1016000" cy="1016000"/>
            </a:xfrm>
            <a:prstGeom prst="ellipse">
              <a:avLst/>
            </a:prstGeom>
            <a:solidFill>
              <a:srgbClr val="FFC000"/>
            </a:solidFill>
            <a:ln w="12700" cap="flat">
              <a:noFill/>
              <a:miter lim="400000"/>
            </a:ln>
            <a:effectLst>
              <a:outerShdw blurRad="381000" dist="380261" dir="21174000" rotWithShape="0">
                <a:srgbClr val="FFC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13" name="Shape">
              <a:extLst>
                <a:ext uri="{FF2B5EF4-FFF2-40B4-BE49-F238E27FC236}">
                  <a16:creationId xmlns:a16="http://schemas.microsoft.com/office/drawing/2014/main" id="{0BF5C634-9197-0785-6A39-5C2BA9D09E5D}"/>
                </a:ext>
              </a:extLst>
            </p:cNvPr>
            <p:cNvSpPr/>
            <p:nvPr/>
          </p:nvSpPr>
          <p:spPr>
            <a:xfrm>
              <a:off x="365751" y="401354"/>
              <a:ext cx="538498" cy="467292"/>
            </a:xfrm>
            <a:custGeom>
              <a:avLst/>
              <a:gdLst/>
              <a:ahLst/>
              <a:cxnLst>
                <a:cxn ang="0">
                  <a:pos x="wd2" y="hd2"/>
                </a:cxn>
                <a:cxn ang="5400000">
                  <a:pos x="wd2" y="hd2"/>
                </a:cxn>
                <a:cxn ang="10800000">
                  <a:pos x="wd2" y="hd2"/>
                </a:cxn>
                <a:cxn ang="16200000">
                  <a:pos x="wd2" y="hd2"/>
                </a:cxn>
              </a:cxnLst>
              <a:rect l="0" t="0" r="r" b="b"/>
              <a:pathLst>
                <a:path w="21600" h="21600" extrusionOk="0">
                  <a:moveTo>
                    <a:pt x="18752" y="3281"/>
                  </a:moveTo>
                  <a:cubicBezTo>
                    <a:pt x="19464" y="3281"/>
                    <a:pt x="20176" y="3691"/>
                    <a:pt x="20769" y="4375"/>
                  </a:cubicBezTo>
                  <a:cubicBezTo>
                    <a:pt x="21244" y="4922"/>
                    <a:pt x="21600" y="5742"/>
                    <a:pt x="21600" y="6699"/>
                  </a:cubicBezTo>
                  <a:cubicBezTo>
                    <a:pt x="21600" y="18182"/>
                    <a:pt x="21600" y="18182"/>
                    <a:pt x="21600" y="18182"/>
                  </a:cubicBezTo>
                  <a:cubicBezTo>
                    <a:pt x="21600" y="19139"/>
                    <a:pt x="21244" y="19959"/>
                    <a:pt x="20769" y="20506"/>
                  </a:cubicBezTo>
                  <a:cubicBezTo>
                    <a:pt x="20176" y="21190"/>
                    <a:pt x="19464" y="21600"/>
                    <a:pt x="18752" y="21600"/>
                  </a:cubicBezTo>
                  <a:cubicBezTo>
                    <a:pt x="2848" y="21600"/>
                    <a:pt x="2848" y="21600"/>
                    <a:pt x="2848" y="21600"/>
                  </a:cubicBezTo>
                  <a:cubicBezTo>
                    <a:pt x="2136" y="21600"/>
                    <a:pt x="1424" y="21190"/>
                    <a:pt x="831" y="20506"/>
                  </a:cubicBezTo>
                  <a:cubicBezTo>
                    <a:pt x="356" y="19959"/>
                    <a:pt x="0" y="19139"/>
                    <a:pt x="0" y="18182"/>
                  </a:cubicBezTo>
                  <a:cubicBezTo>
                    <a:pt x="0" y="6699"/>
                    <a:pt x="0" y="6699"/>
                    <a:pt x="0" y="6699"/>
                  </a:cubicBezTo>
                  <a:cubicBezTo>
                    <a:pt x="0" y="5742"/>
                    <a:pt x="356" y="4922"/>
                    <a:pt x="831" y="4375"/>
                  </a:cubicBezTo>
                  <a:cubicBezTo>
                    <a:pt x="1424" y="3691"/>
                    <a:pt x="2136" y="3281"/>
                    <a:pt x="2848" y="3281"/>
                  </a:cubicBezTo>
                  <a:cubicBezTo>
                    <a:pt x="5459" y="3281"/>
                    <a:pt x="5459" y="3281"/>
                    <a:pt x="5459" y="3281"/>
                  </a:cubicBezTo>
                  <a:cubicBezTo>
                    <a:pt x="5934" y="1641"/>
                    <a:pt x="5934" y="1641"/>
                    <a:pt x="5934" y="1641"/>
                  </a:cubicBezTo>
                  <a:cubicBezTo>
                    <a:pt x="6171" y="1230"/>
                    <a:pt x="6409" y="820"/>
                    <a:pt x="6765" y="547"/>
                  </a:cubicBezTo>
                  <a:cubicBezTo>
                    <a:pt x="7121" y="137"/>
                    <a:pt x="7477" y="0"/>
                    <a:pt x="7952" y="0"/>
                  </a:cubicBezTo>
                  <a:cubicBezTo>
                    <a:pt x="13648" y="0"/>
                    <a:pt x="13648" y="0"/>
                    <a:pt x="13648" y="0"/>
                  </a:cubicBezTo>
                  <a:cubicBezTo>
                    <a:pt x="14123" y="0"/>
                    <a:pt x="14479" y="137"/>
                    <a:pt x="14835" y="547"/>
                  </a:cubicBezTo>
                  <a:cubicBezTo>
                    <a:pt x="15191" y="820"/>
                    <a:pt x="15429" y="1230"/>
                    <a:pt x="15666" y="1641"/>
                  </a:cubicBezTo>
                  <a:cubicBezTo>
                    <a:pt x="16141" y="3281"/>
                    <a:pt x="16141" y="3281"/>
                    <a:pt x="16141" y="3281"/>
                  </a:cubicBezTo>
                  <a:lnTo>
                    <a:pt x="18752" y="3281"/>
                  </a:lnTo>
                  <a:close/>
                  <a:moveTo>
                    <a:pt x="7240" y="16542"/>
                  </a:moveTo>
                  <a:cubicBezTo>
                    <a:pt x="8189" y="17635"/>
                    <a:pt x="9376" y="18182"/>
                    <a:pt x="10800" y="18182"/>
                  </a:cubicBezTo>
                  <a:cubicBezTo>
                    <a:pt x="12224" y="18182"/>
                    <a:pt x="13411" y="17635"/>
                    <a:pt x="14360" y="16542"/>
                  </a:cubicBezTo>
                  <a:cubicBezTo>
                    <a:pt x="15310" y="15448"/>
                    <a:pt x="15785" y="14081"/>
                    <a:pt x="15785" y="12441"/>
                  </a:cubicBezTo>
                  <a:cubicBezTo>
                    <a:pt x="15785" y="10800"/>
                    <a:pt x="15310" y="9433"/>
                    <a:pt x="14360" y="8339"/>
                  </a:cubicBezTo>
                  <a:cubicBezTo>
                    <a:pt x="13411" y="7246"/>
                    <a:pt x="12224" y="6699"/>
                    <a:pt x="10800" y="6699"/>
                  </a:cubicBezTo>
                  <a:cubicBezTo>
                    <a:pt x="9376" y="6699"/>
                    <a:pt x="8189" y="7246"/>
                    <a:pt x="7240" y="8339"/>
                  </a:cubicBezTo>
                  <a:cubicBezTo>
                    <a:pt x="6290" y="9433"/>
                    <a:pt x="5815" y="10800"/>
                    <a:pt x="5815" y="12441"/>
                  </a:cubicBezTo>
                  <a:cubicBezTo>
                    <a:pt x="5815" y="14081"/>
                    <a:pt x="6290" y="15448"/>
                    <a:pt x="7240" y="16542"/>
                  </a:cubicBezTo>
                  <a:close/>
                  <a:moveTo>
                    <a:pt x="8545" y="9843"/>
                  </a:moveTo>
                  <a:cubicBezTo>
                    <a:pt x="9138" y="9023"/>
                    <a:pt x="9851" y="8749"/>
                    <a:pt x="10800" y="8749"/>
                  </a:cubicBezTo>
                  <a:cubicBezTo>
                    <a:pt x="11631" y="8749"/>
                    <a:pt x="12462" y="9023"/>
                    <a:pt x="13055" y="9843"/>
                  </a:cubicBezTo>
                  <a:cubicBezTo>
                    <a:pt x="13767" y="10527"/>
                    <a:pt x="14004" y="11484"/>
                    <a:pt x="14004" y="12441"/>
                  </a:cubicBezTo>
                  <a:cubicBezTo>
                    <a:pt x="14004" y="13534"/>
                    <a:pt x="13767" y="14354"/>
                    <a:pt x="13055" y="15038"/>
                  </a:cubicBezTo>
                  <a:cubicBezTo>
                    <a:pt x="12462" y="15858"/>
                    <a:pt x="11631" y="16132"/>
                    <a:pt x="10800" y="16132"/>
                  </a:cubicBezTo>
                  <a:cubicBezTo>
                    <a:pt x="9851" y="16132"/>
                    <a:pt x="9138" y="15858"/>
                    <a:pt x="8545" y="15038"/>
                  </a:cubicBezTo>
                  <a:cubicBezTo>
                    <a:pt x="7833" y="14354"/>
                    <a:pt x="7596" y="13534"/>
                    <a:pt x="7596" y="12441"/>
                  </a:cubicBezTo>
                  <a:cubicBezTo>
                    <a:pt x="7596" y="11484"/>
                    <a:pt x="7833" y="10527"/>
                    <a:pt x="8545" y="9843"/>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solidFill>
                  <a:srgbClr val="42465F"/>
                </a:solidFill>
              </a:endParaRPr>
            </a:p>
          </p:txBody>
        </p:sp>
      </p:grpSp>
      <p:grpSp>
        <p:nvGrpSpPr>
          <p:cNvPr id="14" name="组合 13">
            <a:extLst>
              <a:ext uri="{FF2B5EF4-FFF2-40B4-BE49-F238E27FC236}">
                <a16:creationId xmlns:a16="http://schemas.microsoft.com/office/drawing/2014/main" id="{96CCBA3D-DD0E-335E-BB83-8D22CD9B6A60}"/>
              </a:ext>
            </a:extLst>
          </p:cNvPr>
          <p:cNvGrpSpPr/>
          <p:nvPr/>
        </p:nvGrpSpPr>
        <p:grpSpPr>
          <a:xfrm>
            <a:off x="15272682" y="7470014"/>
            <a:ext cx="6540756" cy="4136950"/>
            <a:chOff x="-4335" y="286186"/>
            <a:chExt cx="5337603" cy="4136950"/>
          </a:xfrm>
        </p:grpSpPr>
        <p:sp>
          <p:nvSpPr>
            <p:cNvPr id="15" name="文本框_5">
              <a:extLst>
                <a:ext uri="{FF2B5EF4-FFF2-40B4-BE49-F238E27FC236}">
                  <a16:creationId xmlns:a16="http://schemas.microsoft.com/office/drawing/2014/main" id="{5F7FEA8F-E802-2345-D05C-4F3A832BE83C}"/>
                </a:ext>
              </a:extLst>
            </p:cNvPr>
            <p:cNvSpPr txBox="1"/>
            <p:nvPr/>
          </p:nvSpPr>
          <p:spPr>
            <a:xfrm>
              <a:off x="-4335" y="1932711"/>
              <a:ext cx="5337603" cy="2490425"/>
            </a:xfrm>
            <a:prstGeom prst="rect">
              <a:avLst/>
            </a:prstGeom>
            <a:ln w="12700">
              <a:miter lim="400000"/>
            </a:ln>
          </p:spPr>
          <p:txBody>
            <a:bodyPr wrap="square" lIns="50800" tIns="50800" rIns="50800" bIns="50800">
              <a:spAutoFit/>
            </a:bodyPr>
            <a:lstStyle/>
            <a:p>
              <a:pPr marL="342900" marR="0" lvl="0" indent="-342900" algn="just">
                <a:lnSpc>
                  <a:spcPct val="150000"/>
                </a:lnSpc>
                <a:spcBef>
                  <a:spcPts val="0"/>
                </a:spcBef>
                <a:spcAft>
                  <a:spcPts val="0"/>
                </a:spcAft>
                <a:buFont typeface="Times New Roman" panose="02020603050405020304" pitchFamily="18" charset="0"/>
                <a:buAutoNum type="arabicParenR"/>
              </a:pPr>
              <a:r>
                <a:rPr lang="zh-CN" altLang="en-US" sz="3600" kern="100" dirty="0">
                  <a:effectLst/>
                  <a:latin typeface="宋体" panose="02010600030101010101" pitchFamily="2" charset="-122"/>
                  <a:ea typeface="宋体" panose="02010600030101010101" pitchFamily="2" charset="-122"/>
                  <a:cs typeface="Times New Roman" panose="02020603050405020304" pitchFamily="18" charset="0"/>
                </a:rPr>
                <a:t>规定曲线连续上升的次数</a:t>
              </a:r>
              <a:endParaRPr lang="zh-CN" altLang="en-US" sz="3600" kern="100" dirty="0">
                <a:effectLst/>
                <a:latin typeface="Times New Roman" panose="02020603050405020304" pitchFamily="18" charset="0"/>
                <a:ea typeface="宋体" panose="02010600030101010101" pitchFamily="2" charset="-122"/>
              </a:endParaRPr>
            </a:p>
            <a:p>
              <a:pPr marL="342900" marR="0" lvl="0" indent="-342900" algn="just">
                <a:lnSpc>
                  <a:spcPct val="150000"/>
                </a:lnSpc>
                <a:spcBef>
                  <a:spcPts val="0"/>
                </a:spcBef>
                <a:spcAft>
                  <a:spcPts val="0"/>
                </a:spcAft>
                <a:buFont typeface="Times New Roman" panose="02020603050405020304" pitchFamily="18" charset="0"/>
                <a:buAutoNum type="arabicParenR"/>
              </a:pPr>
              <a:r>
                <a:rPr lang="zh-CN" altLang="en-US" sz="3600" kern="100" dirty="0">
                  <a:effectLst/>
                  <a:latin typeface="宋体" panose="02010600030101010101" pitchFamily="2" charset="-122"/>
                  <a:ea typeface="宋体" panose="02010600030101010101" pitchFamily="2" charset="-122"/>
                  <a:cs typeface="Times New Roman" panose="02020603050405020304" pitchFamily="18" charset="0"/>
                </a:rPr>
                <a:t>波峰波谷的差值需要大于阈值</a:t>
              </a:r>
              <a:endParaRPr lang="zh-CN" altLang="en-US" sz="3600" kern="100" dirty="0">
                <a:effectLst/>
                <a:latin typeface="Times New Roman" panose="02020603050405020304" pitchFamily="18" charset="0"/>
                <a:ea typeface="宋体" panose="02010600030101010101" pitchFamily="2" charset="-122"/>
              </a:endParaRPr>
            </a:p>
            <a:p>
              <a:pPr marL="342900" marR="0" lvl="0" indent="-342900" algn="just">
                <a:lnSpc>
                  <a:spcPct val="150000"/>
                </a:lnSpc>
                <a:spcBef>
                  <a:spcPts val="0"/>
                </a:spcBef>
                <a:spcAft>
                  <a:spcPts val="0"/>
                </a:spcAft>
                <a:buFont typeface="Times New Roman" panose="02020603050405020304" pitchFamily="18" charset="0"/>
                <a:buAutoNum type="arabicParenR"/>
              </a:pPr>
              <a:r>
                <a:rPr lang="zh-CN" altLang="en-US" sz="3600" kern="100" dirty="0">
                  <a:effectLst/>
                  <a:latin typeface="宋体" panose="02010600030101010101" pitchFamily="2" charset="-122"/>
                  <a:ea typeface="宋体" panose="02010600030101010101" pitchFamily="2" charset="-122"/>
                  <a:cs typeface="Times New Roman" panose="02020603050405020304" pitchFamily="18" charset="0"/>
                </a:rPr>
                <a:t>阈值是动态改变的</a:t>
              </a:r>
              <a:endParaRPr lang="zh-CN" altLang="en-US" sz="3600" kern="100" dirty="0">
                <a:effectLst/>
                <a:latin typeface="Times New Roman" panose="02020603050405020304" pitchFamily="18" charset="0"/>
                <a:ea typeface="宋体" panose="02010600030101010101" pitchFamily="2" charset="-122"/>
              </a:endParaRPr>
            </a:p>
          </p:txBody>
        </p:sp>
        <p:sp>
          <p:nvSpPr>
            <p:cNvPr id="16" name="文本框_3">
              <a:extLst>
                <a:ext uri="{FF2B5EF4-FFF2-40B4-BE49-F238E27FC236}">
                  <a16:creationId xmlns:a16="http://schemas.microsoft.com/office/drawing/2014/main" id="{DE8AC63B-8145-D34F-35AA-F1D44692C518}"/>
                </a:ext>
              </a:extLst>
            </p:cNvPr>
            <p:cNvSpPr txBox="1"/>
            <p:nvPr/>
          </p:nvSpPr>
          <p:spPr>
            <a:xfrm>
              <a:off x="1456279" y="286186"/>
              <a:ext cx="3001618" cy="1372171"/>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zh-CN" altLang="en-US" sz="6000" dirty="0">
                  <a:solidFill>
                    <a:srgbClr val="42465F"/>
                  </a:solidFill>
                  <a:latin typeface="华文行楷" panose="02010800040101010101" pitchFamily="2" charset="-122"/>
                  <a:ea typeface="华文行楷" panose="02010800040101010101" pitchFamily="2" charset="-122"/>
                  <a:cs typeface="阿里巴巴普惠体 B" panose="00020600040101010101" pitchFamily="18" charset="-122"/>
                </a:rPr>
                <a:t>三原则</a:t>
              </a:r>
              <a:endParaRPr lang="en-GB" sz="6000" dirty="0">
                <a:solidFill>
                  <a:srgbClr val="42465F"/>
                </a:solidFill>
                <a:latin typeface="华文行楷" panose="02010800040101010101" pitchFamily="2" charset="-122"/>
                <a:ea typeface="华文行楷" panose="02010800040101010101" pitchFamily="2" charset="-122"/>
                <a:cs typeface="阿里巴巴普惠体 B" panose="00020600040101010101" pitchFamily="18" charset="-122"/>
              </a:endParaRPr>
            </a:p>
          </p:txBody>
        </p:sp>
      </p:grpSp>
      <p:sp>
        <p:nvSpPr>
          <p:cNvPr id="17" name="文本框_3">
            <a:extLst>
              <a:ext uri="{FF2B5EF4-FFF2-40B4-BE49-F238E27FC236}">
                <a16:creationId xmlns:a16="http://schemas.microsoft.com/office/drawing/2014/main" id="{167A171C-8E5E-FEF4-AC03-0474D1B38A2D}"/>
              </a:ext>
            </a:extLst>
          </p:cNvPr>
          <p:cNvSpPr txBox="1"/>
          <p:nvPr/>
        </p:nvSpPr>
        <p:spPr>
          <a:xfrm>
            <a:off x="16867523" y="2260321"/>
            <a:ext cx="3678215" cy="1372171"/>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zh-CN" altLang="en-US" sz="6000" dirty="0">
                <a:solidFill>
                  <a:srgbClr val="42465F"/>
                </a:solidFill>
                <a:latin typeface="华文行楷" panose="02010800040101010101" pitchFamily="2" charset="-122"/>
                <a:ea typeface="华文行楷" panose="02010800040101010101" pitchFamily="2" charset="-122"/>
                <a:cs typeface="阿里巴巴普惠体 B" panose="00020600040101010101" pitchFamily="18" charset="-122"/>
              </a:rPr>
              <a:t>正弦波</a:t>
            </a:r>
            <a:endParaRPr lang="en-GB" sz="6000" dirty="0">
              <a:solidFill>
                <a:srgbClr val="42465F"/>
              </a:solidFill>
              <a:latin typeface="华文行楷" panose="02010800040101010101" pitchFamily="2" charset="-122"/>
              <a:ea typeface="华文行楷" panose="02010800040101010101" pitchFamily="2" charset="-122"/>
              <a:cs typeface="阿里巴巴普惠体 B" panose="00020600040101010101" pitchFamily="18" charset="-122"/>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069797" y="22167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81897" y="3547899"/>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240246" y="3619500"/>
            <a:ext cx="746886" cy="746884"/>
            <a:chOff x="12414816" y="12344400"/>
            <a:chExt cx="1056518" cy="1056516"/>
          </a:xfrm>
        </p:grpSpPr>
        <p:sp>
          <p:nvSpPr>
            <p:cNvPr id="16" name="椭圆 1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5240246" y="9342359"/>
            <a:ext cx="746886" cy="746884"/>
            <a:chOff x="12414816" y="12344400"/>
            <a:chExt cx="1056518" cy="1056516"/>
          </a:xfrm>
        </p:grpSpPr>
        <p:sp>
          <p:nvSpPr>
            <p:cNvPr id="26" name="椭圆 2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4708863" y="5952133"/>
            <a:ext cx="14797641" cy="1323439"/>
          </a:xfrm>
          <a:prstGeom prst="rect">
            <a:avLst/>
          </a:prstGeom>
          <a:noFill/>
        </p:spPr>
        <p:txBody>
          <a:bodyPr wrap="none" rtlCol="0">
            <a:spAutoFit/>
          </a:bodyPr>
          <a:lstStyle/>
          <a:p>
            <a:pPr algn="ctr"/>
            <a:r>
              <a:rPr lang="en-US" altLang="zh-CN" sz="8000" dirty="0">
                <a:solidFill>
                  <a:srgbClr val="42465F"/>
                </a:solidFill>
                <a:latin typeface="微软雅黑" panose="020B0503020204020204" pitchFamily="34" charset="-122"/>
                <a:ea typeface="微软雅黑" panose="020B0503020204020204" pitchFamily="34" charset="-122"/>
              </a:rPr>
              <a:t>4.1</a:t>
            </a:r>
            <a:r>
              <a:rPr lang="zh-CN" altLang="en-US" sz="8000" dirty="0">
                <a:solidFill>
                  <a:srgbClr val="42465F"/>
                </a:solidFill>
                <a:latin typeface="微软雅黑" panose="020B0503020204020204" pitchFamily="34" charset="-122"/>
                <a:ea typeface="微软雅黑" panose="020B0503020204020204" pitchFamily="34" charset="-122"/>
              </a:rPr>
              <a:t>部署搭建</a:t>
            </a:r>
            <a:r>
              <a:rPr lang="en-US" altLang="zh-CN" sz="8000" dirty="0">
                <a:solidFill>
                  <a:srgbClr val="42465F"/>
                </a:solidFill>
                <a:latin typeface="微软雅黑" panose="020B0503020204020204" pitchFamily="34" charset="-122"/>
                <a:ea typeface="微软雅黑" panose="020B0503020204020204" pitchFamily="34" charset="-122"/>
              </a:rPr>
              <a:t>app</a:t>
            </a:r>
            <a:r>
              <a:rPr lang="zh-CN" altLang="en-US" sz="8000" dirty="0">
                <a:solidFill>
                  <a:srgbClr val="42465F"/>
                </a:solidFill>
                <a:latin typeface="微软雅黑" panose="020B0503020204020204" pitchFamily="34" charset="-122"/>
                <a:ea typeface="微软雅黑" panose="020B0503020204020204" pitchFamily="34" charset="-122"/>
              </a:rPr>
              <a:t>服务端运行环境</a:t>
            </a:r>
          </a:p>
        </p:txBody>
      </p:sp>
      <p:sp>
        <p:nvSpPr>
          <p:cNvPr id="40" name="椭圆 39"/>
          <p:cNvSpPr/>
          <p:nvPr/>
        </p:nvSpPr>
        <p:spPr>
          <a:xfrm>
            <a:off x="19065556" y="1558859"/>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38271" y="11095996"/>
            <a:ext cx="1123014" cy="112301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526471" y="2724815"/>
            <a:ext cx="746886" cy="746884"/>
            <a:chOff x="12414816" y="12344400"/>
            <a:chExt cx="1056518" cy="1056516"/>
          </a:xfrm>
        </p:grpSpPr>
        <p:sp>
          <p:nvSpPr>
            <p:cNvPr id="36" name="椭圆 35"/>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0069797" y="10495483"/>
            <a:ext cx="746886" cy="746884"/>
            <a:chOff x="12414816" y="12344400"/>
            <a:chExt cx="1056518" cy="1056516"/>
          </a:xfrm>
        </p:grpSpPr>
        <p:sp>
          <p:nvSpPr>
            <p:cNvPr id="42" name="椭圆 41"/>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5111697" y="8125061"/>
            <a:ext cx="13907846" cy="615553"/>
          </a:xfrm>
          <a:prstGeom prst="rect">
            <a:avLst/>
          </a:prstGeom>
        </p:spPr>
        <p:txBody>
          <a:bodyPr wrap="none" lIns="0" tIns="0" rIns="0" bIns="0">
            <a:spAutoFit/>
          </a:bodyPr>
          <a:lstStyle/>
          <a:p>
            <a:pPr algn="r">
              <a:defRPr/>
            </a:pPr>
            <a:r>
              <a:rPr lang="en-US" altLang="zh-CN" sz="4000" dirty="0">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Deploy and build the running environment of app server</a:t>
            </a:r>
          </a:p>
        </p:txBody>
      </p:sp>
      <p:sp>
        <p:nvSpPr>
          <p:cNvPr id="51" name="矩形 50"/>
          <p:cNvSpPr/>
          <p:nvPr/>
        </p:nvSpPr>
        <p:spPr>
          <a:xfrm>
            <a:off x="16597745" y="1119679"/>
            <a:ext cx="6541655" cy="1015365"/>
          </a:xfrm>
          <a:prstGeom prst="rect">
            <a:avLst/>
          </a:prstGeom>
        </p:spPr>
        <p:txBody>
          <a:bodyPr wrap="square" lIns="0" tIns="0" rIns="0" bIns="0">
            <a:spAutoFit/>
          </a:bodyPr>
          <a:lstStyle/>
          <a:p>
            <a:pPr algn="r">
              <a:defRPr/>
            </a:pPr>
            <a:r>
              <a:rPr lang="en-US" altLang="zh-CN" sz="6600" dirty="0" err="1">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rPr>
              <a:t>PART.04</a:t>
            </a:r>
            <a:endParaRPr lang="zh-CN" altLang="en-US"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endParaRPr>
          </a:p>
        </p:txBody>
      </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263938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4" name="Group"/>
          <p:cNvGrpSpPr/>
          <p:nvPr/>
        </p:nvGrpSpPr>
        <p:grpSpPr>
          <a:xfrm>
            <a:off x="2044700" y="2858873"/>
            <a:ext cx="1016000" cy="1016001"/>
            <a:chOff x="0" y="0"/>
            <a:chExt cx="1016000" cy="1016000"/>
          </a:xfrm>
        </p:grpSpPr>
        <p:sp>
          <p:nvSpPr>
            <p:cNvPr id="1722" name="Circle"/>
            <p:cNvSpPr/>
            <p:nvPr/>
          </p:nvSpPr>
          <p:spPr>
            <a:xfrm>
              <a:off x="0" y="0"/>
              <a:ext cx="1016000" cy="1016000"/>
            </a:xfrm>
            <a:prstGeom prst="ellipse">
              <a:avLst/>
            </a:prstGeom>
            <a:solidFill>
              <a:srgbClr val="42465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1723" name="Shape"/>
            <p:cNvSpPr/>
            <p:nvPr/>
          </p:nvSpPr>
          <p:spPr>
            <a:xfrm>
              <a:off x="312182" y="312182"/>
              <a:ext cx="391636" cy="391636"/>
            </a:xfrm>
            <a:custGeom>
              <a:avLst/>
              <a:gdLst/>
              <a:ahLst/>
              <a:cxnLst>
                <a:cxn ang="0">
                  <a:pos x="wd2" y="hd2"/>
                </a:cxn>
                <a:cxn ang="5400000">
                  <a:pos x="wd2" y="hd2"/>
                </a:cxn>
                <a:cxn ang="10800000">
                  <a:pos x="wd2" y="hd2"/>
                </a:cxn>
                <a:cxn ang="16200000">
                  <a:pos x="wd2" y="hd2"/>
                </a:cxn>
              </a:cxnLst>
              <a:rect l="0" t="0" r="r" b="b"/>
              <a:pathLst>
                <a:path w="21600" h="21600" extrusionOk="0">
                  <a:moveTo>
                    <a:pt x="21600" y="9420"/>
                  </a:moveTo>
                  <a:cubicBezTo>
                    <a:pt x="21600" y="12343"/>
                    <a:pt x="21600" y="12343"/>
                    <a:pt x="21600" y="12343"/>
                  </a:cubicBezTo>
                  <a:cubicBezTo>
                    <a:pt x="21600" y="12830"/>
                    <a:pt x="21438" y="13155"/>
                    <a:pt x="21113" y="13317"/>
                  </a:cubicBezTo>
                  <a:cubicBezTo>
                    <a:pt x="20950" y="13642"/>
                    <a:pt x="20463" y="13805"/>
                    <a:pt x="20138" y="13805"/>
                  </a:cubicBezTo>
                  <a:cubicBezTo>
                    <a:pt x="13805" y="13805"/>
                    <a:pt x="13805" y="13805"/>
                    <a:pt x="13805" y="13805"/>
                  </a:cubicBezTo>
                  <a:cubicBezTo>
                    <a:pt x="13805" y="20138"/>
                    <a:pt x="13805" y="20138"/>
                    <a:pt x="13805" y="20138"/>
                  </a:cubicBezTo>
                  <a:cubicBezTo>
                    <a:pt x="13805" y="20626"/>
                    <a:pt x="13642" y="20950"/>
                    <a:pt x="13317" y="21275"/>
                  </a:cubicBezTo>
                  <a:cubicBezTo>
                    <a:pt x="12992" y="21600"/>
                    <a:pt x="12668" y="21600"/>
                    <a:pt x="12180" y="21600"/>
                  </a:cubicBezTo>
                  <a:cubicBezTo>
                    <a:pt x="9257" y="21600"/>
                    <a:pt x="9257" y="21600"/>
                    <a:pt x="9257" y="21600"/>
                  </a:cubicBezTo>
                  <a:cubicBezTo>
                    <a:pt x="8932" y="21600"/>
                    <a:pt x="8608" y="21600"/>
                    <a:pt x="8283" y="21275"/>
                  </a:cubicBezTo>
                  <a:cubicBezTo>
                    <a:pt x="7958" y="20950"/>
                    <a:pt x="7795" y="20626"/>
                    <a:pt x="7795" y="20138"/>
                  </a:cubicBezTo>
                  <a:cubicBezTo>
                    <a:pt x="7795" y="13805"/>
                    <a:pt x="7795" y="13805"/>
                    <a:pt x="7795" y="13805"/>
                  </a:cubicBezTo>
                  <a:cubicBezTo>
                    <a:pt x="1462" y="13805"/>
                    <a:pt x="1462" y="13805"/>
                    <a:pt x="1462" y="13805"/>
                  </a:cubicBezTo>
                  <a:cubicBezTo>
                    <a:pt x="974" y="13805"/>
                    <a:pt x="650" y="13642"/>
                    <a:pt x="325" y="13317"/>
                  </a:cubicBezTo>
                  <a:cubicBezTo>
                    <a:pt x="162" y="13155"/>
                    <a:pt x="0" y="12830"/>
                    <a:pt x="0" y="12343"/>
                  </a:cubicBezTo>
                  <a:cubicBezTo>
                    <a:pt x="0" y="9420"/>
                    <a:pt x="0" y="9420"/>
                    <a:pt x="0" y="9420"/>
                  </a:cubicBezTo>
                  <a:cubicBezTo>
                    <a:pt x="0" y="8932"/>
                    <a:pt x="162" y="8608"/>
                    <a:pt x="325" y="8283"/>
                  </a:cubicBezTo>
                  <a:cubicBezTo>
                    <a:pt x="650" y="8120"/>
                    <a:pt x="974" y="7958"/>
                    <a:pt x="1462" y="7958"/>
                  </a:cubicBezTo>
                  <a:cubicBezTo>
                    <a:pt x="7795" y="7958"/>
                    <a:pt x="7795" y="7958"/>
                    <a:pt x="7795" y="7958"/>
                  </a:cubicBezTo>
                  <a:cubicBezTo>
                    <a:pt x="7795" y="1462"/>
                    <a:pt x="7795" y="1462"/>
                    <a:pt x="7795" y="1462"/>
                  </a:cubicBezTo>
                  <a:cubicBezTo>
                    <a:pt x="7795" y="1137"/>
                    <a:pt x="7958" y="812"/>
                    <a:pt x="8283" y="487"/>
                  </a:cubicBezTo>
                  <a:cubicBezTo>
                    <a:pt x="8608" y="162"/>
                    <a:pt x="8932" y="0"/>
                    <a:pt x="9257" y="0"/>
                  </a:cubicBezTo>
                  <a:cubicBezTo>
                    <a:pt x="12180" y="0"/>
                    <a:pt x="12180" y="0"/>
                    <a:pt x="12180" y="0"/>
                  </a:cubicBezTo>
                  <a:cubicBezTo>
                    <a:pt x="12668" y="0"/>
                    <a:pt x="12992" y="162"/>
                    <a:pt x="13317" y="487"/>
                  </a:cubicBezTo>
                  <a:cubicBezTo>
                    <a:pt x="13642" y="812"/>
                    <a:pt x="13805" y="1137"/>
                    <a:pt x="13805" y="1462"/>
                  </a:cubicBezTo>
                  <a:cubicBezTo>
                    <a:pt x="13805" y="7958"/>
                    <a:pt x="13805" y="7958"/>
                    <a:pt x="13805" y="7958"/>
                  </a:cubicBezTo>
                  <a:cubicBezTo>
                    <a:pt x="20138" y="7958"/>
                    <a:pt x="20138" y="7958"/>
                    <a:pt x="20138" y="7958"/>
                  </a:cubicBezTo>
                  <a:cubicBezTo>
                    <a:pt x="20463" y="7958"/>
                    <a:pt x="20950" y="8120"/>
                    <a:pt x="21113" y="8283"/>
                  </a:cubicBezTo>
                  <a:cubicBezTo>
                    <a:pt x="21438" y="8608"/>
                    <a:pt x="21600" y="8932"/>
                    <a:pt x="21600" y="942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p>
          </p:txBody>
        </p:sp>
      </p:grpSp>
      <p:grpSp>
        <p:nvGrpSpPr>
          <p:cNvPr id="1729" name="Group"/>
          <p:cNvGrpSpPr/>
          <p:nvPr/>
        </p:nvGrpSpPr>
        <p:grpSpPr>
          <a:xfrm>
            <a:off x="2044700" y="8269073"/>
            <a:ext cx="1016000" cy="1016001"/>
            <a:chOff x="0" y="0"/>
            <a:chExt cx="1016000" cy="1016000"/>
          </a:xfrm>
        </p:grpSpPr>
        <p:sp>
          <p:nvSpPr>
            <p:cNvPr id="1727" name="Circle"/>
            <p:cNvSpPr/>
            <p:nvPr/>
          </p:nvSpPr>
          <p:spPr>
            <a:xfrm>
              <a:off x="0" y="0"/>
              <a:ext cx="1016000" cy="1016000"/>
            </a:xfrm>
            <a:prstGeom prst="ellipse">
              <a:avLst/>
            </a:prstGeom>
            <a:solidFill>
              <a:srgbClr val="FFC000"/>
            </a:solidFill>
            <a:ln w="12700" cap="flat">
              <a:noFill/>
              <a:miter lim="400000"/>
            </a:ln>
            <a:effectLst>
              <a:outerShdw blurRad="190500" dist="168370" dir="959041" rotWithShape="0">
                <a:srgbClr val="FFC000">
                  <a:alpha val="45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1728" name="Shape"/>
            <p:cNvSpPr/>
            <p:nvPr/>
          </p:nvSpPr>
          <p:spPr>
            <a:xfrm>
              <a:off x="312182" y="312182"/>
              <a:ext cx="391636" cy="391636"/>
            </a:xfrm>
            <a:custGeom>
              <a:avLst/>
              <a:gdLst/>
              <a:ahLst/>
              <a:cxnLst>
                <a:cxn ang="0">
                  <a:pos x="wd2" y="hd2"/>
                </a:cxn>
                <a:cxn ang="5400000">
                  <a:pos x="wd2" y="hd2"/>
                </a:cxn>
                <a:cxn ang="10800000">
                  <a:pos x="wd2" y="hd2"/>
                </a:cxn>
                <a:cxn ang="16200000">
                  <a:pos x="wd2" y="hd2"/>
                </a:cxn>
              </a:cxnLst>
              <a:rect l="0" t="0" r="r" b="b"/>
              <a:pathLst>
                <a:path w="21600" h="21600" extrusionOk="0">
                  <a:moveTo>
                    <a:pt x="21600" y="9420"/>
                  </a:moveTo>
                  <a:cubicBezTo>
                    <a:pt x="21600" y="12343"/>
                    <a:pt x="21600" y="12343"/>
                    <a:pt x="21600" y="12343"/>
                  </a:cubicBezTo>
                  <a:cubicBezTo>
                    <a:pt x="21600" y="12830"/>
                    <a:pt x="21438" y="13155"/>
                    <a:pt x="21113" y="13317"/>
                  </a:cubicBezTo>
                  <a:cubicBezTo>
                    <a:pt x="20950" y="13642"/>
                    <a:pt x="20463" y="13805"/>
                    <a:pt x="20138" y="13805"/>
                  </a:cubicBezTo>
                  <a:cubicBezTo>
                    <a:pt x="13805" y="13805"/>
                    <a:pt x="13805" y="13805"/>
                    <a:pt x="13805" y="13805"/>
                  </a:cubicBezTo>
                  <a:cubicBezTo>
                    <a:pt x="13805" y="20138"/>
                    <a:pt x="13805" y="20138"/>
                    <a:pt x="13805" y="20138"/>
                  </a:cubicBezTo>
                  <a:cubicBezTo>
                    <a:pt x="13805" y="20626"/>
                    <a:pt x="13642" y="20950"/>
                    <a:pt x="13317" y="21275"/>
                  </a:cubicBezTo>
                  <a:cubicBezTo>
                    <a:pt x="12992" y="21600"/>
                    <a:pt x="12668" y="21600"/>
                    <a:pt x="12180" y="21600"/>
                  </a:cubicBezTo>
                  <a:cubicBezTo>
                    <a:pt x="9257" y="21600"/>
                    <a:pt x="9257" y="21600"/>
                    <a:pt x="9257" y="21600"/>
                  </a:cubicBezTo>
                  <a:cubicBezTo>
                    <a:pt x="8932" y="21600"/>
                    <a:pt x="8608" y="21600"/>
                    <a:pt x="8283" y="21275"/>
                  </a:cubicBezTo>
                  <a:cubicBezTo>
                    <a:pt x="7958" y="20950"/>
                    <a:pt x="7795" y="20626"/>
                    <a:pt x="7795" y="20138"/>
                  </a:cubicBezTo>
                  <a:cubicBezTo>
                    <a:pt x="7795" y="13805"/>
                    <a:pt x="7795" y="13805"/>
                    <a:pt x="7795" y="13805"/>
                  </a:cubicBezTo>
                  <a:cubicBezTo>
                    <a:pt x="1462" y="13805"/>
                    <a:pt x="1462" y="13805"/>
                    <a:pt x="1462" y="13805"/>
                  </a:cubicBezTo>
                  <a:cubicBezTo>
                    <a:pt x="974" y="13805"/>
                    <a:pt x="650" y="13642"/>
                    <a:pt x="325" y="13317"/>
                  </a:cubicBezTo>
                  <a:cubicBezTo>
                    <a:pt x="162" y="13155"/>
                    <a:pt x="0" y="12830"/>
                    <a:pt x="0" y="12343"/>
                  </a:cubicBezTo>
                  <a:cubicBezTo>
                    <a:pt x="0" y="9420"/>
                    <a:pt x="0" y="9420"/>
                    <a:pt x="0" y="9420"/>
                  </a:cubicBezTo>
                  <a:cubicBezTo>
                    <a:pt x="0" y="8932"/>
                    <a:pt x="162" y="8608"/>
                    <a:pt x="325" y="8283"/>
                  </a:cubicBezTo>
                  <a:cubicBezTo>
                    <a:pt x="650" y="8120"/>
                    <a:pt x="974" y="7958"/>
                    <a:pt x="1462" y="7958"/>
                  </a:cubicBezTo>
                  <a:cubicBezTo>
                    <a:pt x="7795" y="7958"/>
                    <a:pt x="7795" y="7958"/>
                    <a:pt x="7795" y="7958"/>
                  </a:cubicBezTo>
                  <a:cubicBezTo>
                    <a:pt x="7795" y="1462"/>
                    <a:pt x="7795" y="1462"/>
                    <a:pt x="7795" y="1462"/>
                  </a:cubicBezTo>
                  <a:cubicBezTo>
                    <a:pt x="7795" y="1137"/>
                    <a:pt x="7958" y="812"/>
                    <a:pt x="8283" y="487"/>
                  </a:cubicBezTo>
                  <a:cubicBezTo>
                    <a:pt x="8608" y="162"/>
                    <a:pt x="8932" y="0"/>
                    <a:pt x="9257" y="0"/>
                  </a:cubicBezTo>
                  <a:cubicBezTo>
                    <a:pt x="12180" y="0"/>
                    <a:pt x="12180" y="0"/>
                    <a:pt x="12180" y="0"/>
                  </a:cubicBezTo>
                  <a:cubicBezTo>
                    <a:pt x="12668" y="0"/>
                    <a:pt x="12992" y="162"/>
                    <a:pt x="13317" y="487"/>
                  </a:cubicBezTo>
                  <a:cubicBezTo>
                    <a:pt x="13642" y="812"/>
                    <a:pt x="13805" y="1137"/>
                    <a:pt x="13805" y="1462"/>
                  </a:cubicBezTo>
                  <a:cubicBezTo>
                    <a:pt x="13805" y="7958"/>
                    <a:pt x="13805" y="7958"/>
                    <a:pt x="13805" y="7958"/>
                  </a:cubicBezTo>
                  <a:cubicBezTo>
                    <a:pt x="20138" y="7958"/>
                    <a:pt x="20138" y="7958"/>
                    <a:pt x="20138" y="7958"/>
                  </a:cubicBezTo>
                  <a:cubicBezTo>
                    <a:pt x="20463" y="7958"/>
                    <a:pt x="20950" y="8120"/>
                    <a:pt x="21113" y="8283"/>
                  </a:cubicBezTo>
                  <a:cubicBezTo>
                    <a:pt x="21438" y="8608"/>
                    <a:pt x="21600" y="8932"/>
                    <a:pt x="21600" y="942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p>
          </p:txBody>
        </p:sp>
      </p:grpSp>
      <p:grpSp>
        <p:nvGrpSpPr>
          <p:cNvPr id="1739" name="Group"/>
          <p:cNvGrpSpPr/>
          <p:nvPr/>
        </p:nvGrpSpPr>
        <p:grpSpPr>
          <a:xfrm>
            <a:off x="16776700" y="8269073"/>
            <a:ext cx="1016000" cy="1016001"/>
            <a:chOff x="0" y="0"/>
            <a:chExt cx="1016000" cy="1016000"/>
          </a:xfrm>
        </p:grpSpPr>
        <p:sp>
          <p:nvSpPr>
            <p:cNvPr id="1737" name="Circle"/>
            <p:cNvSpPr/>
            <p:nvPr/>
          </p:nvSpPr>
          <p:spPr>
            <a:xfrm>
              <a:off x="0" y="0"/>
              <a:ext cx="1016000" cy="1016000"/>
            </a:xfrm>
            <a:prstGeom prst="ellipse">
              <a:avLst/>
            </a:prstGeom>
            <a:solidFill>
              <a:srgbClr val="42465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1738" name="Shape"/>
            <p:cNvSpPr/>
            <p:nvPr/>
          </p:nvSpPr>
          <p:spPr>
            <a:xfrm>
              <a:off x="312182" y="312182"/>
              <a:ext cx="391636" cy="391636"/>
            </a:xfrm>
            <a:custGeom>
              <a:avLst/>
              <a:gdLst/>
              <a:ahLst/>
              <a:cxnLst>
                <a:cxn ang="0">
                  <a:pos x="wd2" y="hd2"/>
                </a:cxn>
                <a:cxn ang="5400000">
                  <a:pos x="wd2" y="hd2"/>
                </a:cxn>
                <a:cxn ang="10800000">
                  <a:pos x="wd2" y="hd2"/>
                </a:cxn>
                <a:cxn ang="16200000">
                  <a:pos x="wd2" y="hd2"/>
                </a:cxn>
              </a:cxnLst>
              <a:rect l="0" t="0" r="r" b="b"/>
              <a:pathLst>
                <a:path w="21600" h="21600" extrusionOk="0">
                  <a:moveTo>
                    <a:pt x="21600" y="9420"/>
                  </a:moveTo>
                  <a:cubicBezTo>
                    <a:pt x="21600" y="12343"/>
                    <a:pt x="21600" y="12343"/>
                    <a:pt x="21600" y="12343"/>
                  </a:cubicBezTo>
                  <a:cubicBezTo>
                    <a:pt x="21600" y="12830"/>
                    <a:pt x="21438" y="13155"/>
                    <a:pt x="21113" y="13317"/>
                  </a:cubicBezTo>
                  <a:cubicBezTo>
                    <a:pt x="20950" y="13642"/>
                    <a:pt x="20463" y="13805"/>
                    <a:pt x="20138" y="13805"/>
                  </a:cubicBezTo>
                  <a:cubicBezTo>
                    <a:pt x="13805" y="13805"/>
                    <a:pt x="13805" y="13805"/>
                    <a:pt x="13805" y="13805"/>
                  </a:cubicBezTo>
                  <a:cubicBezTo>
                    <a:pt x="13805" y="20138"/>
                    <a:pt x="13805" y="20138"/>
                    <a:pt x="13805" y="20138"/>
                  </a:cubicBezTo>
                  <a:cubicBezTo>
                    <a:pt x="13805" y="20626"/>
                    <a:pt x="13642" y="20950"/>
                    <a:pt x="13317" y="21275"/>
                  </a:cubicBezTo>
                  <a:cubicBezTo>
                    <a:pt x="12992" y="21600"/>
                    <a:pt x="12668" y="21600"/>
                    <a:pt x="12180" y="21600"/>
                  </a:cubicBezTo>
                  <a:cubicBezTo>
                    <a:pt x="9257" y="21600"/>
                    <a:pt x="9257" y="21600"/>
                    <a:pt x="9257" y="21600"/>
                  </a:cubicBezTo>
                  <a:cubicBezTo>
                    <a:pt x="8932" y="21600"/>
                    <a:pt x="8608" y="21600"/>
                    <a:pt x="8283" y="21275"/>
                  </a:cubicBezTo>
                  <a:cubicBezTo>
                    <a:pt x="7958" y="20950"/>
                    <a:pt x="7795" y="20626"/>
                    <a:pt x="7795" y="20138"/>
                  </a:cubicBezTo>
                  <a:cubicBezTo>
                    <a:pt x="7795" y="13805"/>
                    <a:pt x="7795" y="13805"/>
                    <a:pt x="7795" y="13805"/>
                  </a:cubicBezTo>
                  <a:cubicBezTo>
                    <a:pt x="1462" y="13805"/>
                    <a:pt x="1462" y="13805"/>
                    <a:pt x="1462" y="13805"/>
                  </a:cubicBezTo>
                  <a:cubicBezTo>
                    <a:pt x="974" y="13805"/>
                    <a:pt x="650" y="13642"/>
                    <a:pt x="325" y="13317"/>
                  </a:cubicBezTo>
                  <a:cubicBezTo>
                    <a:pt x="162" y="13155"/>
                    <a:pt x="0" y="12830"/>
                    <a:pt x="0" y="12343"/>
                  </a:cubicBezTo>
                  <a:cubicBezTo>
                    <a:pt x="0" y="9420"/>
                    <a:pt x="0" y="9420"/>
                    <a:pt x="0" y="9420"/>
                  </a:cubicBezTo>
                  <a:cubicBezTo>
                    <a:pt x="0" y="8932"/>
                    <a:pt x="162" y="8608"/>
                    <a:pt x="325" y="8283"/>
                  </a:cubicBezTo>
                  <a:cubicBezTo>
                    <a:pt x="650" y="8120"/>
                    <a:pt x="974" y="7958"/>
                    <a:pt x="1462" y="7958"/>
                  </a:cubicBezTo>
                  <a:cubicBezTo>
                    <a:pt x="7795" y="7958"/>
                    <a:pt x="7795" y="7958"/>
                    <a:pt x="7795" y="7958"/>
                  </a:cubicBezTo>
                  <a:cubicBezTo>
                    <a:pt x="7795" y="1462"/>
                    <a:pt x="7795" y="1462"/>
                    <a:pt x="7795" y="1462"/>
                  </a:cubicBezTo>
                  <a:cubicBezTo>
                    <a:pt x="7795" y="1137"/>
                    <a:pt x="7958" y="812"/>
                    <a:pt x="8283" y="487"/>
                  </a:cubicBezTo>
                  <a:cubicBezTo>
                    <a:pt x="8608" y="162"/>
                    <a:pt x="8932" y="0"/>
                    <a:pt x="9257" y="0"/>
                  </a:cubicBezTo>
                  <a:cubicBezTo>
                    <a:pt x="12180" y="0"/>
                    <a:pt x="12180" y="0"/>
                    <a:pt x="12180" y="0"/>
                  </a:cubicBezTo>
                  <a:cubicBezTo>
                    <a:pt x="12668" y="0"/>
                    <a:pt x="12992" y="162"/>
                    <a:pt x="13317" y="487"/>
                  </a:cubicBezTo>
                  <a:cubicBezTo>
                    <a:pt x="13642" y="812"/>
                    <a:pt x="13805" y="1137"/>
                    <a:pt x="13805" y="1462"/>
                  </a:cubicBezTo>
                  <a:cubicBezTo>
                    <a:pt x="13805" y="7958"/>
                    <a:pt x="13805" y="7958"/>
                    <a:pt x="13805" y="7958"/>
                  </a:cubicBezTo>
                  <a:cubicBezTo>
                    <a:pt x="20138" y="7958"/>
                    <a:pt x="20138" y="7958"/>
                    <a:pt x="20138" y="7958"/>
                  </a:cubicBezTo>
                  <a:cubicBezTo>
                    <a:pt x="20463" y="7958"/>
                    <a:pt x="20950" y="8120"/>
                    <a:pt x="21113" y="8283"/>
                  </a:cubicBezTo>
                  <a:cubicBezTo>
                    <a:pt x="21438" y="8608"/>
                    <a:pt x="21600" y="8932"/>
                    <a:pt x="21600" y="942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p>
          </p:txBody>
        </p:sp>
      </p:grpSp>
      <p:sp>
        <p:nvSpPr>
          <p:cNvPr id="34" name="文本框_5"/>
          <p:cNvSpPr txBox="1"/>
          <p:nvPr/>
        </p:nvSpPr>
        <p:spPr>
          <a:xfrm>
            <a:off x="18194531" y="3624367"/>
            <a:ext cx="4312485" cy="2764411"/>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3000" b="0" i="0" dirty="0">
                <a:solidFill>
                  <a:srgbClr val="4D4D4D"/>
                </a:solidFill>
                <a:effectLst/>
                <a:latin typeface="宋体" panose="02010600030101010101" pitchFamily="2" charset="-122"/>
                <a:ea typeface="宋体" panose="02010600030101010101" pitchFamily="2" charset="-122"/>
              </a:rPr>
              <a:t>在</a:t>
            </a:r>
            <a:r>
              <a:rPr lang="en-US" altLang="zh-CN" sz="3000" b="0" i="0" dirty="0">
                <a:solidFill>
                  <a:srgbClr val="4D4D4D"/>
                </a:solidFill>
                <a:effectLst/>
                <a:latin typeface="宋体" panose="02010600030101010101" pitchFamily="2" charset="-122"/>
                <a:ea typeface="宋体" panose="02010600030101010101" pitchFamily="2" charset="-122"/>
              </a:rPr>
              <a:t>Linux</a:t>
            </a:r>
            <a:r>
              <a:rPr lang="zh-CN" altLang="en-US" sz="3000" b="0" i="0" dirty="0">
                <a:solidFill>
                  <a:srgbClr val="4D4D4D"/>
                </a:solidFill>
                <a:effectLst/>
                <a:latin typeface="宋体" panose="02010600030101010101" pitchFamily="2" charset="-122"/>
                <a:ea typeface="宋体" panose="02010600030101010101" pitchFamily="2" charset="-122"/>
              </a:rPr>
              <a:t>管理员模式</a:t>
            </a:r>
            <a:endParaRPr lang="en-US" altLang="zh-CN" sz="3000" b="0" i="0" dirty="0">
              <a:solidFill>
                <a:srgbClr val="4D4D4D"/>
              </a:solidFill>
              <a:effectLst/>
              <a:latin typeface="宋体" panose="02010600030101010101" pitchFamily="2" charset="-122"/>
              <a:ea typeface="宋体" panose="02010600030101010101" pitchFamily="2" charset="-122"/>
            </a:endParaRPr>
          </a:p>
          <a:p>
            <a:pP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3000" b="0" i="0" dirty="0">
                <a:solidFill>
                  <a:srgbClr val="4D4D4D"/>
                </a:solidFill>
                <a:effectLst/>
                <a:latin typeface="宋体" panose="02010600030101010101" pitchFamily="2" charset="-122"/>
                <a:ea typeface="宋体" panose="02010600030101010101" pitchFamily="2" charset="-122"/>
              </a:rPr>
              <a:t>（</a:t>
            </a:r>
            <a:r>
              <a:rPr lang="en-US" altLang="zh-CN" sz="3000" b="0" i="0" dirty="0">
                <a:solidFill>
                  <a:srgbClr val="4D4D4D"/>
                </a:solidFill>
                <a:effectLst/>
                <a:latin typeface="宋体" panose="02010600030101010101" pitchFamily="2" charset="-122"/>
                <a:ea typeface="宋体" panose="02010600030101010101" pitchFamily="2" charset="-122"/>
              </a:rPr>
              <a:t>root</a:t>
            </a:r>
            <a:r>
              <a:rPr lang="zh-CN" altLang="en-US" sz="3000" b="0" i="0" dirty="0">
                <a:solidFill>
                  <a:srgbClr val="4D4D4D"/>
                </a:solidFill>
                <a:effectLst/>
                <a:latin typeface="宋体" panose="02010600030101010101" pitchFamily="2" charset="-122"/>
                <a:ea typeface="宋体" panose="02010600030101010101" pitchFamily="2" charset="-122"/>
              </a:rPr>
              <a:t>）下进行指令编辑。</a:t>
            </a:r>
            <a:endParaRPr lang="en-US" altLang="zh-CN" sz="3000" b="0" i="0" dirty="0">
              <a:solidFill>
                <a:srgbClr val="4D4D4D"/>
              </a:solidFill>
              <a:effectLst/>
              <a:latin typeface="宋体" panose="02010600030101010101" pitchFamily="2" charset="-122"/>
              <a:ea typeface="宋体" panose="02010600030101010101" pitchFamily="2" charset="-122"/>
            </a:endParaRPr>
          </a:p>
          <a:p>
            <a:pP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3000" b="0" i="0" dirty="0">
                <a:solidFill>
                  <a:srgbClr val="4D4D4D"/>
                </a:solidFill>
                <a:effectLst/>
                <a:latin typeface="宋体" panose="02010600030101010101" pitchFamily="2" charset="-122"/>
                <a:ea typeface="宋体" panose="02010600030101010101" pitchFamily="2" charset="-122"/>
              </a:rPr>
              <a:t>修改完成后，使用命令进行更新</a:t>
            </a:r>
            <a:r>
              <a:rPr lang="zh-CN" altLang="en-US" sz="3000" dirty="0">
                <a:solidFill>
                  <a:srgbClr val="4D4D4D"/>
                </a:solidFill>
                <a:latin typeface="宋体" panose="02010600030101010101" pitchFamily="2" charset="-122"/>
                <a:ea typeface="宋体" panose="02010600030101010101" pitchFamily="2" charset="-122"/>
              </a:rPr>
              <a:t>。</a:t>
            </a:r>
            <a:endParaRPr lang="en-US" sz="30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35" name="文本框_3"/>
          <p:cNvSpPr txBox="1"/>
          <p:nvPr/>
        </p:nvSpPr>
        <p:spPr>
          <a:xfrm>
            <a:off x="18194530" y="2658819"/>
            <a:ext cx="4312485" cy="920573"/>
          </a:xfrm>
          <a:prstGeom prst="rect">
            <a:avLst/>
          </a:prstGeom>
          <a:ln w="12700">
            <a:miter lim="400000"/>
          </a:ln>
        </p:spPr>
        <p:txBody>
          <a:bodyPr wrap="square" lIns="50800" tIns="50800" rIns="50800" bIns="50800">
            <a:spAutoFit/>
          </a:bodyPr>
          <a:lstStyle/>
          <a:p>
            <a:pPr latinLnBrk="1">
              <a:lnSpc>
                <a:spcPct val="150000"/>
              </a:lnSpc>
              <a:spcBef>
                <a:spcPts val="0"/>
              </a:spcBef>
              <a:tabLst>
                <a:tab pos="5194300" algn="l"/>
              </a:tabLst>
              <a:defRPr sz="1800">
                <a:solidFill>
                  <a:srgbClr val="FFFFFF"/>
                </a:solidFill>
                <a:latin typeface="Roboto"/>
                <a:ea typeface="Roboto"/>
                <a:cs typeface="Roboto"/>
                <a:sym typeface="Roboto"/>
              </a:defRPr>
            </a:pPr>
            <a:r>
              <a:rPr lang="zh-CN" altLang="en-US" sz="4000" b="0" i="0" dirty="0">
                <a:solidFill>
                  <a:srgbClr val="4D4D4D"/>
                </a:solidFill>
                <a:effectLst/>
                <a:latin typeface="楷体" panose="02010609060101010101" pitchFamily="49" charset="-122"/>
                <a:ea typeface="楷体" panose="02010609060101010101" pitchFamily="49" charset="-122"/>
              </a:rPr>
              <a:t> 配置</a:t>
            </a:r>
            <a:r>
              <a:rPr lang="en-US" altLang="zh-CN" sz="4000" b="0" i="0" dirty="0">
                <a:solidFill>
                  <a:srgbClr val="4D4D4D"/>
                </a:solidFill>
                <a:effectLst/>
                <a:latin typeface="楷体" panose="02010609060101010101" pitchFamily="49" charset="-122"/>
                <a:ea typeface="楷体" panose="02010609060101010101" pitchFamily="49" charset="-122"/>
              </a:rPr>
              <a:t>Java</a:t>
            </a:r>
            <a:r>
              <a:rPr lang="zh-CN" altLang="en-US" sz="4000" b="0" i="0" dirty="0">
                <a:solidFill>
                  <a:srgbClr val="4D4D4D"/>
                </a:solidFill>
                <a:effectLst/>
                <a:latin typeface="楷体" panose="02010609060101010101" pitchFamily="49" charset="-122"/>
                <a:ea typeface="楷体" panose="02010609060101010101" pitchFamily="49" charset="-122"/>
              </a:rPr>
              <a:t>运行环境</a:t>
            </a:r>
            <a:endParaRPr lang="en-GB" altLang="zh-CN" sz="4000" dirty="0">
              <a:solidFill>
                <a:srgbClr val="42465F"/>
              </a:solidFill>
              <a:latin typeface="楷体" panose="02010609060101010101" pitchFamily="49" charset="-122"/>
              <a:ea typeface="楷体" panose="02010609060101010101" pitchFamily="49" charset="-122"/>
              <a:cs typeface="Roboto"/>
            </a:endParaRPr>
          </a:p>
        </p:txBody>
      </p:sp>
      <p:sp>
        <p:nvSpPr>
          <p:cNvPr id="37" name="文本框_5"/>
          <p:cNvSpPr txBox="1"/>
          <p:nvPr/>
        </p:nvSpPr>
        <p:spPr>
          <a:xfrm>
            <a:off x="3462531" y="8963012"/>
            <a:ext cx="5317475" cy="3233257"/>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2800" dirty="0">
                <a:solidFill>
                  <a:srgbClr val="42465F"/>
                </a:solidFill>
                <a:latin typeface="宋体" panose="02010600030101010101" pitchFamily="2" charset="-122"/>
                <a:ea typeface="宋体" panose="02010600030101010101" pitchFamily="2" charset="-122"/>
              </a:rPr>
              <a:t>登录阿里云官网，进入到管理控制台，重置服务器的登录密码，并进行重启。下载</a:t>
            </a:r>
            <a:r>
              <a:rPr lang="en-US" altLang="zh-CN" sz="2800" dirty="0">
                <a:solidFill>
                  <a:srgbClr val="42465F"/>
                </a:solidFill>
                <a:latin typeface="宋体" panose="02010600030101010101" pitchFamily="2" charset="-122"/>
                <a:ea typeface="宋体" panose="02010600030101010101" pitchFamily="2" charset="-122"/>
              </a:rPr>
              <a:t>Linux</a:t>
            </a:r>
            <a:r>
              <a:rPr lang="zh-CN" altLang="en-US" sz="2800" dirty="0">
                <a:solidFill>
                  <a:srgbClr val="42465F"/>
                </a:solidFill>
                <a:latin typeface="宋体" panose="02010600030101010101" pitchFamily="2" charset="-122"/>
                <a:ea typeface="宋体" panose="02010600030101010101" pitchFamily="2" charset="-122"/>
              </a:rPr>
              <a:t>远程客户端后，使用</a:t>
            </a:r>
            <a:r>
              <a:rPr lang="en-US" altLang="zh-CN" sz="2800" dirty="0" err="1">
                <a:solidFill>
                  <a:srgbClr val="42465F"/>
                </a:solidFill>
                <a:latin typeface="宋体" panose="02010600030101010101" pitchFamily="2" charset="-122"/>
                <a:ea typeface="宋体" panose="02010600030101010101" pitchFamily="2" charset="-122"/>
              </a:rPr>
              <a:t>Xshell</a:t>
            </a:r>
            <a:r>
              <a:rPr lang="zh-CN" altLang="en-US" sz="2800" dirty="0">
                <a:solidFill>
                  <a:srgbClr val="42465F"/>
                </a:solidFill>
                <a:latin typeface="宋体" panose="02010600030101010101" pitchFamily="2" charset="-122"/>
                <a:ea typeface="宋体" panose="02010600030101010101" pitchFamily="2" charset="-122"/>
              </a:rPr>
              <a:t>工具进行远程登录。</a:t>
            </a:r>
            <a:endParaRPr lang="en-US" sz="2800" dirty="0">
              <a:solidFill>
                <a:srgbClr val="42465F"/>
              </a:solidFill>
              <a:latin typeface="宋体" panose="02010600030101010101" pitchFamily="2" charset="-122"/>
              <a:ea typeface="宋体" panose="02010600030101010101" pitchFamily="2" charset="-122"/>
            </a:endParaRPr>
          </a:p>
        </p:txBody>
      </p:sp>
      <p:sp>
        <p:nvSpPr>
          <p:cNvPr id="38" name="文本框_3"/>
          <p:cNvSpPr txBox="1"/>
          <p:nvPr/>
        </p:nvSpPr>
        <p:spPr>
          <a:xfrm>
            <a:off x="3462531" y="7519578"/>
            <a:ext cx="4217698" cy="1333698"/>
          </a:xfrm>
          <a:prstGeom prst="rect">
            <a:avLst/>
          </a:prstGeom>
          <a:ln w="12700">
            <a:miter lim="400000"/>
          </a:ln>
        </p:spPr>
        <p:txBody>
          <a:bodyPr wrap="square" lIns="50800" tIns="50800" rIns="50800" bIns="50800">
            <a:spAutoFit/>
          </a:bodyPr>
          <a:lstStyle/>
          <a:p>
            <a:pPr algn="l"/>
            <a:r>
              <a:rPr lang="en-US" altLang="zh-CN" sz="4000" dirty="0">
                <a:solidFill>
                  <a:srgbClr val="42465F"/>
                </a:solidFill>
                <a:latin typeface="华文楷体" panose="02010600040101010101" pitchFamily="2" charset="-122"/>
                <a:ea typeface="华文楷体" panose="02010600040101010101" pitchFamily="2" charset="-122"/>
              </a:rPr>
              <a:t>Window</a:t>
            </a:r>
            <a:r>
              <a:rPr lang="zh-CN" altLang="en-US" sz="4000" dirty="0">
                <a:solidFill>
                  <a:srgbClr val="42465F"/>
                </a:solidFill>
                <a:latin typeface="华文楷体" panose="02010600040101010101" pitchFamily="2" charset="-122"/>
                <a:ea typeface="华文楷体" panose="02010600040101010101" pitchFamily="2" charset="-122"/>
              </a:rPr>
              <a:t>下远程</a:t>
            </a:r>
            <a:endParaRPr lang="en-US" altLang="zh-CN" sz="4000" dirty="0">
              <a:solidFill>
                <a:srgbClr val="42465F"/>
              </a:solidFill>
              <a:latin typeface="华文楷体" panose="02010600040101010101" pitchFamily="2" charset="-122"/>
              <a:ea typeface="华文楷体" panose="02010600040101010101" pitchFamily="2" charset="-122"/>
            </a:endParaRPr>
          </a:p>
          <a:p>
            <a:pPr algn="l"/>
            <a:r>
              <a:rPr lang="zh-CN" altLang="en-US" sz="4000" dirty="0">
                <a:solidFill>
                  <a:srgbClr val="42465F"/>
                </a:solidFill>
                <a:latin typeface="华文楷体" panose="02010600040101010101" pitchFamily="2" charset="-122"/>
                <a:ea typeface="华文楷体" panose="02010600040101010101" pitchFamily="2" charset="-122"/>
              </a:rPr>
              <a:t>登录</a:t>
            </a:r>
            <a:r>
              <a:rPr lang="en-US" altLang="zh-CN" sz="4000" dirty="0">
                <a:solidFill>
                  <a:srgbClr val="42465F"/>
                </a:solidFill>
                <a:latin typeface="华文楷体" panose="02010600040101010101" pitchFamily="2" charset="-122"/>
                <a:ea typeface="华文楷体" panose="02010600040101010101" pitchFamily="2" charset="-122"/>
              </a:rPr>
              <a:t>Linux</a:t>
            </a:r>
            <a:r>
              <a:rPr lang="zh-CN" altLang="en-US" sz="4000" dirty="0">
                <a:solidFill>
                  <a:srgbClr val="42465F"/>
                </a:solidFill>
                <a:latin typeface="华文楷体" panose="02010600040101010101" pitchFamily="2" charset="-122"/>
                <a:ea typeface="华文楷体" panose="02010600040101010101" pitchFamily="2" charset="-122"/>
              </a:rPr>
              <a:t>服务器</a:t>
            </a:r>
          </a:p>
        </p:txBody>
      </p:sp>
      <p:sp>
        <p:nvSpPr>
          <p:cNvPr id="40" name="文本框_5"/>
          <p:cNvSpPr txBox="1"/>
          <p:nvPr/>
        </p:nvSpPr>
        <p:spPr>
          <a:xfrm>
            <a:off x="3462531" y="3624367"/>
            <a:ext cx="4312485" cy="2597442"/>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28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rPr>
              <a:t>在阿里云服务官网，针对用户群体为福州地区的用户购买了一个月的云服务器进行软件上线部署测试。</a:t>
            </a:r>
            <a:endParaRPr lang="en-US" sz="24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41" name="文本框_3"/>
          <p:cNvSpPr txBox="1"/>
          <p:nvPr/>
        </p:nvSpPr>
        <p:spPr>
          <a:xfrm>
            <a:off x="3462530" y="2658819"/>
            <a:ext cx="4217699" cy="938014"/>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zh-CN" altLang="en-US" sz="4000" dirty="0">
                <a:solidFill>
                  <a:srgbClr val="42465F"/>
                </a:solidFill>
                <a:latin typeface="华文楷体" panose="02010600040101010101" pitchFamily="2" charset="-122"/>
                <a:ea typeface="华文楷体" panose="02010600040101010101" pitchFamily="2" charset="-122"/>
                <a:cs typeface="阿里巴巴普惠体 B" panose="00020600040101010101" pitchFamily="18" charset="-122"/>
              </a:rPr>
              <a:t>购买服务器</a:t>
            </a:r>
            <a:endParaRPr lang="en-GB" sz="4000" dirty="0">
              <a:solidFill>
                <a:srgbClr val="42465F"/>
              </a:solidFill>
              <a:latin typeface="华文楷体" panose="02010600040101010101" pitchFamily="2" charset="-122"/>
              <a:ea typeface="华文楷体" panose="02010600040101010101" pitchFamily="2" charset="-122"/>
              <a:cs typeface="阿里巴巴普惠体 B" panose="00020600040101010101" pitchFamily="18" charset="-122"/>
            </a:endParaRPr>
          </a:p>
        </p:txBody>
      </p:sp>
      <p:sp>
        <p:nvSpPr>
          <p:cNvPr id="43" name="文本框_5"/>
          <p:cNvSpPr txBox="1"/>
          <p:nvPr/>
        </p:nvSpPr>
        <p:spPr>
          <a:xfrm>
            <a:off x="18186662" y="8767694"/>
            <a:ext cx="4312485" cy="3456908"/>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3000" b="0" i="0" dirty="0">
                <a:solidFill>
                  <a:srgbClr val="4D4D4D"/>
                </a:solidFill>
                <a:effectLst/>
                <a:latin typeface="宋体" panose="02010600030101010101" pitchFamily="2" charset="-122"/>
                <a:ea typeface="宋体" panose="02010600030101010101" pitchFamily="2" charset="-122"/>
              </a:rPr>
              <a:t>以忘记</a:t>
            </a:r>
            <a:r>
              <a:rPr lang="en-US" altLang="zh-CN" sz="3000" b="0" i="0" dirty="0">
                <a:solidFill>
                  <a:srgbClr val="4D4D4D"/>
                </a:solidFill>
                <a:effectLst/>
                <a:latin typeface="宋体" panose="02010600030101010101" pitchFamily="2" charset="-122"/>
                <a:ea typeface="宋体" panose="02010600030101010101" pitchFamily="2" charset="-122"/>
              </a:rPr>
              <a:t>MySQL</a:t>
            </a:r>
            <a:r>
              <a:rPr lang="zh-CN" altLang="en-US" sz="3000" b="0" i="0" dirty="0">
                <a:solidFill>
                  <a:srgbClr val="4D4D4D"/>
                </a:solidFill>
                <a:effectLst/>
                <a:latin typeface="宋体" panose="02010600030101010101" pitchFamily="2" charset="-122"/>
                <a:ea typeface="宋体" panose="02010600030101010101" pitchFamily="2" charset="-122"/>
              </a:rPr>
              <a:t>密码的步骤来对密码进行重置修改。</a:t>
            </a:r>
            <a:endParaRPr lang="en-US" altLang="zh-CN" sz="3000" b="0" i="0" dirty="0">
              <a:solidFill>
                <a:srgbClr val="4D4D4D"/>
              </a:solidFill>
              <a:effectLst/>
              <a:latin typeface="宋体" panose="02010600030101010101" pitchFamily="2" charset="-122"/>
              <a:ea typeface="宋体" panose="02010600030101010101" pitchFamily="2" charset="-122"/>
            </a:endParaRPr>
          </a:p>
          <a:p>
            <a:pP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3000" b="0" i="0" dirty="0">
                <a:solidFill>
                  <a:srgbClr val="4D4D4D"/>
                </a:solidFill>
                <a:effectLst/>
                <a:latin typeface="宋体" panose="02010600030101010101" pitchFamily="2" charset="-122"/>
                <a:ea typeface="宋体" panose="02010600030101010101" pitchFamily="2" charset="-122"/>
              </a:rPr>
              <a:t>开放远程访问</a:t>
            </a:r>
            <a:r>
              <a:rPr lang="en-US" altLang="zh-CN" sz="3000" b="0" i="0" dirty="0">
                <a:solidFill>
                  <a:srgbClr val="4D4D4D"/>
                </a:solidFill>
                <a:effectLst/>
                <a:latin typeface="宋体" panose="02010600030101010101" pitchFamily="2" charset="-122"/>
                <a:ea typeface="宋体" panose="02010600030101010101" pitchFamily="2" charset="-122"/>
              </a:rPr>
              <a:t>MySQL</a:t>
            </a:r>
            <a:r>
              <a:rPr lang="zh-CN" altLang="en-US" sz="3000" b="0" i="0" dirty="0">
                <a:solidFill>
                  <a:srgbClr val="4D4D4D"/>
                </a:solidFill>
                <a:effectLst/>
                <a:latin typeface="宋体" panose="02010600030101010101" pitchFamily="2" charset="-122"/>
                <a:ea typeface="宋体" panose="02010600030101010101" pitchFamily="2" charset="-122"/>
              </a:rPr>
              <a:t>的权限，使用指令进行处理</a:t>
            </a:r>
            <a:endParaRPr lang="en-US" altLang="zh-CN" sz="3000" b="0" i="0" dirty="0">
              <a:solidFill>
                <a:srgbClr val="4D4D4D"/>
              </a:solidFill>
              <a:effectLst/>
              <a:latin typeface="宋体" panose="02010600030101010101" pitchFamily="2" charset="-122"/>
              <a:ea typeface="宋体" panose="02010600030101010101" pitchFamily="2" charset="-122"/>
            </a:endParaRPr>
          </a:p>
          <a:p>
            <a:pP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3000" b="0" i="0" dirty="0">
                <a:solidFill>
                  <a:srgbClr val="4D4D4D"/>
                </a:solidFill>
                <a:effectLst/>
                <a:latin typeface="宋体" panose="02010600030101010101" pitchFamily="2" charset="-122"/>
                <a:ea typeface="宋体" panose="02010600030101010101" pitchFamily="2" charset="-122"/>
              </a:rPr>
              <a:t>防火墙开放</a:t>
            </a:r>
            <a:r>
              <a:rPr lang="en-US" altLang="zh-CN" sz="3000" b="0" i="0" dirty="0">
                <a:solidFill>
                  <a:srgbClr val="4D4D4D"/>
                </a:solidFill>
                <a:effectLst/>
                <a:latin typeface="宋体" panose="02010600030101010101" pitchFamily="2" charset="-122"/>
                <a:ea typeface="宋体" panose="02010600030101010101" pitchFamily="2" charset="-122"/>
              </a:rPr>
              <a:t>3306</a:t>
            </a:r>
            <a:r>
              <a:rPr lang="zh-CN" altLang="en-US" sz="3000" b="0" i="0" dirty="0">
                <a:solidFill>
                  <a:srgbClr val="4D4D4D"/>
                </a:solidFill>
                <a:effectLst/>
                <a:latin typeface="宋体" panose="02010600030101010101" pitchFamily="2" charset="-122"/>
                <a:ea typeface="宋体" panose="02010600030101010101" pitchFamily="2" charset="-122"/>
              </a:rPr>
              <a:t>端口</a:t>
            </a:r>
            <a:endParaRPr lang="en-US" sz="30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44" name="文本框_3"/>
          <p:cNvSpPr txBox="1"/>
          <p:nvPr/>
        </p:nvSpPr>
        <p:spPr>
          <a:xfrm>
            <a:off x="18194530" y="7686762"/>
            <a:ext cx="4144769" cy="920573"/>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zh-CN" altLang="en-US" sz="4000" b="0" i="0" dirty="0">
                <a:solidFill>
                  <a:srgbClr val="4D4D4D"/>
                </a:solidFill>
                <a:effectLst/>
                <a:latin typeface="楷体" panose="02010609060101010101" pitchFamily="49" charset="-122"/>
                <a:ea typeface="楷体" panose="02010609060101010101" pitchFamily="49" charset="-122"/>
              </a:rPr>
              <a:t> 修改</a:t>
            </a:r>
            <a:r>
              <a:rPr lang="en-US" altLang="zh-CN" sz="4000" b="0" i="0" dirty="0">
                <a:solidFill>
                  <a:srgbClr val="4D4D4D"/>
                </a:solidFill>
                <a:effectLst/>
                <a:latin typeface="楷体" panose="02010609060101010101" pitchFamily="49" charset="-122"/>
                <a:ea typeface="楷体" panose="02010609060101010101" pitchFamily="49" charset="-122"/>
              </a:rPr>
              <a:t>MySQL</a:t>
            </a:r>
            <a:r>
              <a:rPr lang="zh-CN" altLang="en-US" sz="4000" b="0" i="0" dirty="0">
                <a:solidFill>
                  <a:srgbClr val="4D4D4D"/>
                </a:solidFill>
                <a:effectLst/>
                <a:latin typeface="楷体" panose="02010609060101010101" pitchFamily="49" charset="-122"/>
                <a:ea typeface="楷体" panose="02010609060101010101" pitchFamily="49" charset="-122"/>
              </a:rPr>
              <a:t>配置</a:t>
            </a:r>
            <a:endParaRPr lang="en-GB" sz="4000" dirty="0">
              <a:solidFill>
                <a:srgbClr val="42465F"/>
              </a:solidFill>
              <a:latin typeface="楷体" panose="02010609060101010101" pitchFamily="49" charset="-122"/>
              <a:ea typeface="楷体" panose="02010609060101010101" pitchFamily="49" charset="-122"/>
              <a:cs typeface="阿里巴巴普惠体 B" panose="00020600040101010101" pitchFamily="18" charset="-122"/>
            </a:endParaRPr>
          </a:p>
        </p:txBody>
      </p:sp>
      <p:sp>
        <p:nvSpPr>
          <p:cNvPr id="47" name="椭圆 46"/>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a:stCxn id="1722" idx="4"/>
          </p:cNvCxnSpPr>
          <p:nvPr/>
        </p:nvCxnSpPr>
        <p:spPr>
          <a:xfrm>
            <a:off x="2552700" y="3874874"/>
            <a:ext cx="0" cy="4272175"/>
          </a:xfrm>
          <a:prstGeom prst="line">
            <a:avLst/>
          </a:prstGeom>
          <a:ln w="38100">
            <a:solidFill>
              <a:srgbClr val="C4CCD9"/>
            </a:solidFill>
            <a:prstDash val="lg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a:cxnSpLocks/>
            <a:endCxn id="1737" idx="0"/>
          </p:cNvCxnSpPr>
          <p:nvPr/>
        </p:nvCxnSpPr>
        <p:spPr>
          <a:xfrm>
            <a:off x="17284700" y="3874874"/>
            <a:ext cx="0" cy="4394199"/>
          </a:xfrm>
          <a:prstGeom prst="line">
            <a:avLst/>
          </a:prstGeom>
          <a:ln w="38100">
            <a:solidFill>
              <a:srgbClr val="C4CCD9"/>
            </a:solidFill>
            <a:prstDash val="lgDash"/>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 y="1018441"/>
            <a:ext cx="24384000" cy="518862"/>
            <a:chOff x="1" y="748988"/>
            <a:chExt cx="24384000" cy="518862"/>
          </a:xfrm>
        </p:grpSpPr>
        <p:grpSp>
          <p:nvGrpSpPr>
            <p:cNvPr id="2" name="组合 1"/>
            <p:cNvGrpSpPr/>
            <p:nvPr/>
          </p:nvGrpSpPr>
          <p:grpSpPr>
            <a:xfrm rot="5400000">
              <a:off x="11945781" y="-11196792"/>
              <a:ext cx="492440" cy="24384000"/>
              <a:chOff x="22959400" y="-27682"/>
              <a:chExt cx="180000" cy="13743682"/>
            </a:xfrm>
          </p:grpSpPr>
          <p:sp>
            <p:nvSpPr>
              <p:cNvPr id="36" name="矩形 35"/>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2959400"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5" name="矩形 54"/>
            <p:cNvSpPr/>
            <p:nvPr/>
          </p:nvSpPr>
          <p:spPr>
            <a:xfrm>
              <a:off x="17792700" y="806185"/>
              <a:ext cx="5100411" cy="430887"/>
            </a:xfrm>
            <a:prstGeom prst="rect">
              <a:avLst/>
            </a:prstGeom>
          </p:spPr>
          <p:txBody>
            <a:bodyPr wrap="square" lIns="0" tIns="0" rIns="0" bIns="0">
              <a:spAutoFit/>
            </a:bodyPr>
            <a:lstStyle/>
            <a:p>
              <a:pPr algn="ctr"/>
              <a:r>
                <a:rPr lang="zh-CN" altLang="en-US" sz="2800" dirty="0">
                  <a:solidFill>
                    <a:srgbClr val="42465F"/>
                  </a:solidFill>
                  <a:latin typeface="宋体" panose="02010600030101010101" pitchFamily="2" charset="-122"/>
                  <a:ea typeface="宋体" panose="02010600030101010101" pitchFamily="2" charset="-122"/>
                </a:rPr>
                <a:t>部署搭建</a:t>
              </a:r>
              <a:r>
                <a:rPr lang="en-US" altLang="zh-CN" sz="2800" dirty="0">
                  <a:solidFill>
                    <a:srgbClr val="42465F"/>
                  </a:solidFill>
                  <a:latin typeface="宋体" panose="02010600030101010101" pitchFamily="2" charset="-122"/>
                  <a:ea typeface="宋体" panose="02010600030101010101" pitchFamily="2" charset="-122"/>
                </a:rPr>
                <a:t>app</a:t>
              </a:r>
              <a:r>
                <a:rPr lang="zh-CN" altLang="en-US" sz="2800" dirty="0">
                  <a:solidFill>
                    <a:srgbClr val="42465F"/>
                  </a:solidFill>
                  <a:latin typeface="宋体" panose="02010600030101010101" pitchFamily="2" charset="-122"/>
                  <a:ea typeface="宋体" panose="02010600030101010101" pitchFamily="2" charset="-122"/>
                </a:rPr>
                <a:t>服务端运行环境</a:t>
              </a:r>
            </a:p>
          </p:txBody>
        </p:sp>
        <p:sp>
          <p:nvSpPr>
            <p:cNvPr id="56" name="矩形 55"/>
            <p:cNvSpPr/>
            <p:nvPr/>
          </p:nvSpPr>
          <p:spPr>
            <a:xfrm>
              <a:off x="1247775" y="806185"/>
              <a:ext cx="65" cy="430887"/>
            </a:xfrm>
            <a:prstGeom prst="rect">
              <a:avLst/>
            </a:prstGeom>
          </p:spPr>
          <p:txBody>
            <a:bodyPr wrap="none" lIns="0" tIns="0" rIns="0" bIns="0">
              <a:spAutoFit/>
            </a:bodyPr>
            <a:lstStyle/>
            <a:p>
              <a:pPr>
                <a:defRPr/>
              </a:pPr>
              <a:endParaRPr lang="en-US" altLang="zh-CN" sz="2800" dirty="0">
                <a:ln>
                  <a:solidFill>
                    <a:srgbClr val="42465F"/>
                  </a:solidFill>
                </a:ln>
                <a:solidFill>
                  <a:srgbClr val="42465F"/>
                </a:solidFill>
                <a:latin typeface="新宋体" panose="02010609030101010101" pitchFamily="49" charset="-122"/>
                <a:ea typeface="新宋体" panose="02010609030101010101" pitchFamily="49" charset="-122"/>
                <a:cs typeface="阿里巴巴普惠体 M" panose="00020600040101010101" pitchFamily="18" charset="-122"/>
              </a:endParaRPr>
            </a:p>
          </p:txBody>
        </p:sp>
        <p:sp>
          <p:nvSpPr>
            <p:cNvPr id="57" name="矩形 56"/>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宋体" panose="02010600030101010101" pitchFamily="2" charset="-122"/>
                  <a:ea typeface="宋体" panose="02010600030101010101" pitchFamily="2" charset="-122"/>
                </a:rPr>
                <a:t>04</a:t>
              </a:r>
              <a:endParaRPr lang="zh-CN" altLang="en-US" sz="3200" dirty="0">
                <a:solidFill>
                  <a:schemeClr val="bg1"/>
                </a:solidFill>
                <a:latin typeface="宋体" panose="02010600030101010101" pitchFamily="2" charset="-122"/>
                <a:ea typeface="宋体" panose="02010600030101010101" pitchFamily="2" charset="-122"/>
              </a:endParaRPr>
            </a:p>
          </p:txBody>
        </p:sp>
      </p:grpSp>
      <p:sp>
        <p:nvSpPr>
          <p:cNvPr id="4" name="Shape">
            <a:extLst>
              <a:ext uri="{FF2B5EF4-FFF2-40B4-BE49-F238E27FC236}">
                <a16:creationId xmlns:a16="http://schemas.microsoft.com/office/drawing/2014/main" id="{66F1D6A6-D4A6-0AE3-F672-DE95D033A981}"/>
              </a:ext>
            </a:extLst>
          </p:cNvPr>
          <p:cNvSpPr/>
          <p:nvPr/>
        </p:nvSpPr>
        <p:spPr>
          <a:xfrm>
            <a:off x="13433172" y="3021933"/>
            <a:ext cx="2880388" cy="441898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099" y="21600"/>
                  <a:pt x="9397" y="21570"/>
                  <a:pt x="8743" y="21482"/>
                </a:cubicBezTo>
                <a:cubicBezTo>
                  <a:pt x="7948" y="21275"/>
                  <a:pt x="7153" y="21097"/>
                  <a:pt x="6312" y="21008"/>
                </a:cubicBezTo>
                <a:cubicBezTo>
                  <a:pt x="3600" y="20209"/>
                  <a:pt x="1496" y="18730"/>
                  <a:pt x="561" y="16925"/>
                </a:cubicBezTo>
                <a:cubicBezTo>
                  <a:pt x="187" y="16215"/>
                  <a:pt x="0" y="15505"/>
                  <a:pt x="0" y="14765"/>
                </a:cubicBezTo>
                <a:cubicBezTo>
                  <a:pt x="0" y="13700"/>
                  <a:pt x="421" y="12635"/>
                  <a:pt x="1169" y="11658"/>
                </a:cubicBezTo>
                <a:cubicBezTo>
                  <a:pt x="1964" y="11125"/>
                  <a:pt x="2665" y="10504"/>
                  <a:pt x="3226" y="9883"/>
                </a:cubicBezTo>
                <a:cubicBezTo>
                  <a:pt x="4255" y="8640"/>
                  <a:pt x="4769" y="7279"/>
                  <a:pt x="4769" y="5888"/>
                </a:cubicBezTo>
                <a:cubicBezTo>
                  <a:pt x="4769" y="3610"/>
                  <a:pt x="3319" y="1539"/>
                  <a:pt x="982" y="0"/>
                </a:cubicBezTo>
                <a:cubicBezTo>
                  <a:pt x="10145" y="1864"/>
                  <a:pt x="17626" y="6362"/>
                  <a:pt x="20899" y="12309"/>
                </a:cubicBezTo>
                <a:cubicBezTo>
                  <a:pt x="21086" y="12723"/>
                  <a:pt x="21086" y="12723"/>
                  <a:pt x="21086" y="12723"/>
                </a:cubicBezTo>
                <a:cubicBezTo>
                  <a:pt x="21413" y="13374"/>
                  <a:pt x="21600" y="14084"/>
                  <a:pt x="21600" y="14765"/>
                </a:cubicBezTo>
                <a:cubicBezTo>
                  <a:pt x="21600" y="18552"/>
                  <a:pt x="16738" y="21600"/>
                  <a:pt x="10800" y="21600"/>
                </a:cubicBezTo>
                <a:close/>
              </a:path>
            </a:pathLst>
          </a:cu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endParaRPr>
          </a:p>
        </p:txBody>
      </p:sp>
      <p:sp>
        <p:nvSpPr>
          <p:cNvPr id="5" name="Shape">
            <a:extLst>
              <a:ext uri="{FF2B5EF4-FFF2-40B4-BE49-F238E27FC236}">
                <a16:creationId xmlns:a16="http://schemas.microsoft.com/office/drawing/2014/main" id="{94CB6D21-380D-EA6D-0397-3A512CBB250A}"/>
              </a:ext>
            </a:extLst>
          </p:cNvPr>
          <p:cNvSpPr/>
          <p:nvPr/>
        </p:nvSpPr>
        <p:spPr>
          <a:xfrm>
            <a:off x="9020121" y="2858873"/>
            <a:ext cx="4794112" cy="2793794"/>
          </a:xfrm>
          <a:custGeom>
            <a:avLst/>
            <a:gdLst/>
            <a:ahLst/>
            <a:cxnLst>
              <a:cxn ang="0">
                <a:pos x="wd2" y="hd2"/>
              </a:cxn>
              <a:cxn ang="5400000">
                <a:pos x="wd2" y="hd2"/>
              </a:cxn>
              <a:cxn ang="10800000">
                <a:pos x="wd2" y="hd2"/>
              </a:cxn>
              <a:cxn ang="16200000">
                <a:pos x="wd2" y="hd2"/>
              </a:cxn>
            </a:cxnLst>
            <a:rect l="0" t="0" r="r" b="b"/>
            <a:pathLst>
              <a:path w="21600" h="21600" extrusionOk="0">
                <a:moveTo>
                  <a:pt x="15112" y="21600"/>
                </a:moveTo>
                <a:cubicBezTo>
                  <a:pt x="13286" y="21600"/>
                  <a:pt x="11516" y="20288"/>
                  <a:pt x="10280" y="18039"/>
                </a:cubicBezTo>
                <a:cubicBezTo>
                  <a:pt x="10028" y="17336"/>
                  <a:pt x="9747" y="16633"/>
                  <a:pt x="9410" y="16024"/>
                </a:cubicBezTo>
                <a:cubicBezTo>
                  <a:pt x="7893" y="13119"/>
                  <a:pt x="5702" y="11479"/>
                  <a:pt x="3399" y="11479"/>
                </a:cubicBezTo>
                <a:cubicBezTo>
                  <a:pt x="2191" y="11479"/>
                  <a:pt x="1039" y="11901"/>
                  <a:pt x="0" y="12744"/>
                </a:cubicBezTo>
                <a:cubicBezTo>
                  <a:pt x="3427" y="4873"/>
                  <a:pt x="8904" y="47"/>
                  <a:pt x="14971" y="0"/>
                </a:cubicBezTo>
                <a:cubicBezTo>
                  <a:pt x="15252" y="0"/>
                  <a:pt x="15252" y="0"/>
                  <a:pt x="15252" y="0"/>
                </a:cubicBezTo>
                <a:cubicBezTo>
                  <a:pt x="18735" y="94"/>
                  <a:pt x="21600" y="4967"/>
                  <a:pt x="21600" y="10777"/>
                </a:cubicBezTo>
                <a:cubicBezTo>
                  <a:pt x="21600" y="12557"/>
                  <a:pt x="21319" y="14338"/>
                  <a:pt x="20842" y="15884"/>
                </a:cubicBezTo>
                <a:cubicBezTo>
                  <a:pt x="20561" y="16727"/>
                  <a:pt x="20196" y="17570"/>
                  <a:pt x="19774" y="18273"/>
                </a:cubicBezTo>
                <a:cubicBezTo>
                  <a:pt x="18538" y="20429"/>
                  <a:pt x="16881" y="21600"/>
                  <a:pt x="15112" y="21600"/>
                </a:cubicBezTo>
                <a:close/>
              </a:path>
            </a:pathLst>
          </a:custGeom>
          <a:solidFill>
            <a:srgbClr val="42465F"/>
          </a:solidFill>
          <a:ln w="12700" cap="flat">
            <a:noFill/>
            <a:miter lim="400000"/>
          </a:ln>
          <a:effectLst>
            <a:outerShdw blurRad="38100" dist="25400" dir="5400000" rotWithShape="0">
              <a:srgbClr val="000000">
                <a:alpha val="27000"/>
              </a:srgbClr>
            </a:outerShdw>
          </a:effectLst>
        </p:spPr>
        <p:txBody>
          <a:bodyPr wrap="square" lIns="45719" tIns="45719" rIns="45719" bIns="45719" numCol="1" anchor="ctr">
            <a:noAutofit/>
          </a:bodyPr>
          <a:lstStyle/>
          <a:p>
            <a:pPr algn="ctr" defTabSz="814070">
              <a:spcBef>
                <a:spcPts val="0"/>
              </a:spcBef>
              <a:defRPr sz="2400">
                <a:solidFill>
                  <a:srgbClr val="2E3239"/>
                </a:solidFill>
                <a:latin typeface="Arial" panose="020B0604020202020204"/>
                <a:ea typeface="Arial" panose="020B0604020202020204"/>
                <a:cs typeface="Arial" panose="020B0604020202020204"/>
                <a:sym typeface="Arial" panose="020B0604020202020204"/>
              </a:defRPr>
            </a:pPr>
            <a:endParaRPr/>
          </a:p>
        </p:txBody>
      </p:sp>
      <p:sp>
        <p:nvSpPr>
          <p:cNvPr id="6" name="Shape">
            <a:extLst>
              <a:ext uri="{FF2B5EF4-FFF2-40B4-BE49-F238E27FC236}">
                <a16:creationId xmlns:a16="http://schemas.microsoft.com/office/drawing/2014/main" id="{39E769AD-F2EE-8EDB-9EE2-FC4B6AE842DD}"/>
              </a:ext>
            </a:extLst>
          </p:cNvPr>
          <p:cNvSpPr/>
          <p:nvPr/>
        </p:nvSpPr>
        <p:spPr>
          <a:xfrm>
            <a:off x="8272007" y="4568306"/>
            <a:ext cx="3003676" cy="4587477"/>
          </a:xfrm>
          <a:custGeom>
            <a:avLst/>
            <a:gdLst/>
            <a:ahLst/>
            <a:cxnLst>
              <a:cxn ang="0">
                <a:pos x="wd2" y="hd2"/>
              </a:cxn>
              <a:cxn ang="5400000">
                <a:pos x="wd2" y="hd2"/>
              </a:cxn>
              <a:cxn ang="10800000">
                <a:pos x="wd2" y="hd2"/>
              </a:cxn>
              <a:cxn ang="16200000">
                <a:pos x="wd2" y="hd2"/>
              </a:cxn>
            </a:cxnLst>
            <a:rect l="0" t="0" r="r" b="b"/>
            <a:pathLst>
              <a:path w="21600" h="21600" extrusionOk="0">
                <a:moveTo>
                  <a:pt x="5613" y="21600"/>
                </a:moveTo>
                <a:cubicBezTo>
                  <a:pt x="1976" y="18408"/>
                  <a:pt x="0" y="14533"/>
                  <a:pt x="0" y="10487"/>
                </a:cubicBezTo>
                <a:cubicBezTo>
                  <a:pt x="0" y="8834"/>
                  <a:pt x="314" y="7181"/>
                  <a:pt x="988" y="5557"/>
                </a:cubicBezTo>
                <a:cubicBezTo>
                  <a:pt x="1123" y="5158"/>
                  <a:pt x="1212" y="4873"/>
                  <a:pt x="1347" y="4588"/>
                </a:cubicBezTo>
                <a:cubicBezTo>
                  <a:pt x="1527" y="4274"/>
                  <a:pt x="1706" y="3961"/>
                  <a:pt x="1976" y="3619"/>
                </a:cubicBezTo>
                <a:cubicBezTo>
                  <a:pt x="3772" y="1396"/>
                  <a:pt x="7320" y="0"/>
                  <a:pt x="11227" y="0"/>
                </a:cubicBezTo>
                <a:cubicBezTo>
                  <a:pt x="14190" y="0"/>
                  <a:pt x="17020" y="826"/>
                  <a:pt x="18995" y="2251"/>
                </a:cubicBezTo>
                <a:cubicBezTo>
                  <a:pt x="19444" y="2565"/>
                  <a:pt x="19849" y="2935"/>
                  <a:pt x="20208" y="3306"/>
                </a:cubicBezTo>
                <a:cubicBezTo>
                  <a:pt x="21106" y="4303"/>
                  <a:pt x="21600" y="5443"/>
                  <a:pt x="21600" y="6583"/>
                </a:cubicBezTo>
                <a:cubicBezTo>
                  <a:pt x="21600" y="7295"/>
                  <a:pt x="21420" y="7979"/>
                  <a:pt x="21061" y="8663"/>
                </a:cubicBezTo>
                <a:cubicBezTo>
                  <a:pt x="20163" y="10430"/>
                  <a:pt x="18052" y="11883"/>
                  <a:pt x="15358" y="12624"/>
                </a:cubicBezTo>
                <a:cubicBezTo>
                  <a:pt x="14640" y="12738"/>
                  <a:pt x="13966" y="12880"/>
                  <a:pt x="13337" y="13051"/>
                </a:cubicBezTo>
                <a:cubicBezTo>
                  <a:pt x="8577" y="14334"/>
                  <a:pt x="5523" y="17269"/>
                  <a:pt x="5523" y="20546"/>
                </a:cubicBezTo>
                <a:cubicBezTo>
                  <a:pt x="5523" y="20888"/>
                  <a:pt x="5568" y="21258"/>
                  <a:pt x="5613" y="21600"/>
                </a:cubicBezTo>
                <a:close/>
              </a:path>
            </a:pathLst>
          </a:cu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endParaRPr>
          </a:p>
        </p:txBody>
      </p:sp>
      <p:sp>
        <p:nvSpPr>
          <p:cNvPr id="7" name="Shape">
            <a:extLst>
              <a:ext uri="{FF2B5EF4-FFF2-40B4-BE49-F238E27FC236}">
                <a16:creationId xmlns:a16="http://schemas.microsoft.com/office/drawing/2014/main" id="{FCB6C42B-D541-7FA6-B150-127B30593050}"/>
              </a:ext>
            </a:extLst>
          </p:cNvPr>
          <p:cNvSpPr/>
          <p:nvPr/>
        </p:nvSpPr>
        <p:spPr>
          <a:xfrm>
            <a:off x="9314326" y="7481680"/>
            <a:ext cx="4348604" cy="3302003"/>
          </a:xfrm>
          <a:custGeom>
            <a:avLst/>
            <a:gdLst/>
            <a:ahLst/>
            <a:cxnLst>
              <a:cxn ang="0">
                <a:pos x="wd2" y="hd2"/>
              </a:cxn>
              <a:cxn ang="5400000">
                <a:pos x="wd2" y="hd2"/>
              </a:cxn>
              <a:cxn ang="10800000">
                <a:pos x="wd2" y="hd2"/>
              </a:cxn>
              <a:cxn ang="16200000">
                <a:pos x="wd2" y="hd2"/>
              </a:cxn>
            </a:cxnLst>
            <a:rect l="0" t="0" r="r" b="b"/>
            <a:pathLst>
              <a:path w="21600" h="21600" extrusionOk="0">
                <a:moveTo>
                  <a:pt x="15154" y="21600"/>
                </a:moveTo>
                <a:cubicBezTo>
                  <a:pt x="10970" y="21600"/>
                  <a:pt x="6942" y="20015"/>
                  <a:pt x="3533" y="17042"/>
                </a:cubicBezTo>
                <a:cubicBezTo>
                  <a:pt x="3347" y="16884"/>
                  <a:pt x="3161" y="16725"/>
                  <a:pt x="3006" y="16567"/>
                </a:cubicBezTo>
                <a:cubicBezTo>
                  <a:pt x="2758" y="16329"/>
                  <a:pt x="2541" y="16131"/>
                  <a:pt x="2324" y="15893"/>
                </a:cubicBezTo>
                <a:cubicBezTo>
                  <a:pt x="837" y="14189"/>
                  <a:pt x="0" y="11731"/>
                  <a:pt x="0" y="9155"/>
                </a:cubicBezTo>
                <a:cubicBezTo>
                  <a:pt x="0" y="5509"/>
                  <a:pt x="1673" y="2219"/>
                  <a:pt x="4277" y="753"/>
                </a:cubicBezTo>
                <a:cubicBezTo>
                  <a:pt x="4772" y="594"/>
                  <a:pt x="5206" y="436"/>
                  <a:pt x="5609" y="198"/>
                </a:cubicBezTo>
                <a:cubicBezTo>
                  <a:pt x="6136" y="79"/>
                  <a:pt x="6632" y="0"/>
                  <a:pt x="7128" y="0"/>
                </a:cubicBezTo>
                <a:cubicBezTo>
                  <a:pt x="8677" y="0"/>
                  <a:pt x="10134" y="594"/>
                  <a:pt x="11373" y="1783"/>
                </a:cubicBezTo>
                <a:cubicBezTo>
                  <a:pt x="13202" y="3527"/>
                  <a:pt x="14286" y="6262"/>
                  <a:pt x="14286" y="9155"/>
                </a:cubicBezTo>
                <a:cubicBezTo>
                  <a:pt x="14286" y="14704"/>
                  <a:pt x="17447" y="19341"/>
                  <a:pt x="21600" y="20292"/>
                </a:cubicBezTo>
                <a:cubicBezTo>
                  <a:pt x="19524" y="21164"/>
                  <a:pt x="17354" y="21600"/>
                  <a:pt x="15154" y="21600"/>
                </a:cubicBezTo>
                <a:close/>
              </a:path>
            </a:pathLst>
          </a:custGeom>
          <a:solidFill>
            <a:srgbClr val="FFC000"/>
          </a:solidFill>
          <a:ln w="12700" cap="flat">
            <a:noFill/>
            <a:miter lim="400000"/>
          </a:ln>
          <a:effectLst>
            <a:outerShdw blurRad="38100" dist="25400" dir="5400000" rotWithShape="0">
              <a:srgbClr val="000000">
                <a:alpha val="27000"/>
              </a:srgbClr>
            </a:outerShdw>
          </a:effectLst>
        </p:spPr>
        <p:txBody>
          <a:bodyPr wrap="square" lIns="45719" tIns="45719" rIns="45719" bIns="45719" numCol="1" anchor="ctr">
            <a:noAutofit/>
          </a:bodyPr>
          <a:lstStyle/>
          <a:p>
            <a:pPr algn="ctr" defTabSz="814070">
              <a:spcBef>
                <a:spcPts val="0"/>
              </a:spcBef>
              <a:defRPr sz="2400">
                <a:solidFill>
                  <a:srgbClr val="2E3239"/>
                </a:solidFill>
                <a:latin typeface="Arial" panose="020B0604020202020204"/>
                <a:ea typeface="Arial" panose="020B0604020202020204"/>
                <a:cs typeface="Arial" panose="020B0604020202020204"/>
                <a:sym typeface="Arial" panose="020B0604020202020204"/>
              </a:defRPr>
            </a:pPr>
            <a:endParaRPr/>
          </a:p>
        </p:txBody>
      </p:sp>
      <p:sp>
        <p:nvSpPr>
          <p:cNvPr id="8" name="Shape">
            <a:extLst>
              <a:ext uri="{FF2B5EF4-FFF2-40B4-BE49-F238E27FC236}">
                <a16:creationId xmlns:a16="http://schemas.microsoft.com/office/drawing/2014/main" id="{FF8CEC3A-7738-7BFB-C89A-925EC424EACF}"/>
              </a:ext>
            </a:extLst>
          </p:cNvPr>
          <p:cNvSpPr/>
          <p:nvPr/>
        </p:nvSpPr>
        <p:spPr>
          <a:xfrm>
            <a:off x="12446892" y="6745181"/>
            <a:ext cx="3992758" cy="3565622"/>
          </a:xfrm>
          <a:custGeom>
            <a:avLst/>
            <a:gdLst/>
            <a:ahLst/>
            <a:cxnLst>
              <a:cxn ang="0">
                <a:pos x="wd2" y="hd2"/>
              </a:cxn>
              <a:cxn ang="5400000">
                <a:pos x="wd2" y="hd2"/>
              </a:cxn>
              <a:cxn ang="10800000">
                <a:pos x="wd2" y="hd2"/>
              </a:cxn>
              <a:cxn ang="16200000">
                <a:pos x="wd2" y="hd2"/>
              </a:cxn>
            </a:cxnLst>
            <a:rect l="0" t="0" r="r" b="b"/>
            <a:pathLst>
              <a:path w="21600" h="21600" extrusionOk="0">
                <a:moveTo>
                  <a:pt x="7796" y="21600"/>
                </a:moveTo>
                <a:cubicBezTo>
                  <a:pt x="3510" y="21600"/>
                  <a:pt x="0" y="17786"/>
                  <a:pt x="0" y="13129"/>
                </a:cubicBezTo>
                <a:cubicBezTo>
                  <a:pt x="0" y="10452"/>
                  <a:pt x="1181" y="7921"/>
                  <a:pt x="3172" y="6308"/>
                </a:cubicBezTo>
                <a:cubicBezTo>
                  <a:pt x="4556" y="5207"/>
                  <a:pt x="6142" y="4657"/>
                  <a:pt x="7796" y="4657"/>
                </a:cubicBezTo>
                <a:cubicBezTo>
                  <a:pt x="8303" y="4657"/>
                  <a:pt x="8775" y="4694"/>
                  <a:pt x="9281" y="4804"/>
                </a:cubicBezTo>
                <a:cubicBezTo>
                  <a:pt x="9889" y="5097"/>
                  <a:pt x="10496" y="5281"/>
                  <a:pt x="11104" y="5428"/>
                </a:cubicBezTo>
                <a:cubicBezTo>
                  <a:pt x="11745" y="5574"/>
                  <a:pt x="12386" y="5648"/>
                  <a:pt x="13061" y="5648"/>
                </a:cubicBezTo>
                <a:cubicBezTo>
                  <a:pt x="16774" y="5648"/>
                  <a:pt x="19980" y="3337"/>
                  <a:pt x="21600" y="0"/>
                </a:cubicBezTo>
                <a:cubicBezTo>
                  <a:pt x="21600" y="73"/>
                  <a:pt x="21600" y="110"/>
                  <a:pt x="21600" y="183"/>
                </a:cubicBezTo>
                <a:cubicBezTo>
                  <a:pt x="21600" y="7701"/>
                  <a:pt x="18495" y="14706"/>
                  <a:pt x="13061" y="19363"/>
                </a:cubicBezTo>
                <a:cubicBezTo>
                  <a:pt x="12791" y="19583"/>
                  <a:pt x="12555" y="19766"/>
                  <a:pt x="12319" y="19986"/>
                </a:cubicBezTo>
                <a:cubicBezTo>
                  <a:pt x="12083" y="20133"/>
                  <a:pt x="11914" y="20280"/>
                  <a:pt x="11745" y="20426"/>
                </a:cubicBezTo>
                <a:cubicBezTo>
                  <a:pt x="10564" y="21160"/>
                  <a:pt x="9180" y="21600"/>
                  <a:pt x="7796" y="21600"/>
                </a:cubicBezTo>
                <a:close/>
              </a:path>
            </a:pathLst>
          </a:custGeom>
          <a:solidFill>
            <a:srgbClr val="42465F"/>
          </a:solidFill>
          <a:ln w="12700" cap="flat">
            <a:noFill/>
            <a:miter lim="400000"/>
          </a:ln>
          <a:effectLst>
            <a:outerShdw blurRad="38100" dist="25400" dir="5400000" rotWithShape="0">
              <a:srgbClr val="000000">
                <a:alpha val="27000"/>
              </a:srgbClr>
            </a:outerShdw>
          </a:effectLst>
        </p:spPr>
        <p:txBody>
          <a:bodyPr wrap="square" lIns="45719" tIns="45719" rIns="45719" bIns="45719" numCol="1" anchor="ctr">
            <a:noAutofit/>
          </a:bodyPr>
          <a:lstStyle/>
          <a:p>
            <a:pPr algn="ctr" defTabSz="814070">
              <a:spcBef>
                <a:spcPts val="0"/>
              </a:spcBef>
              <a:defRPr sz="2400">
                <a:solidFill>
                  <a:srgbClr val="2E3239"/>
                </a:solidFill>
                <a:latin typeface="Arial" panose="020B0604020202020204"/>
                <a:ea typeface="Arial" panose="020B0604020202020204"/>
                <a:cs typeface="Arial" panose="020B0604020202020204"/>
                <a:sym typeface="Arial" panose="020B0604020202020204"/>
              </a:defRPr>
            </a:pPr>
            <a:endParaRPr/>
          </a:p>
        </p:txBody>
      </p:sp>
      <p:grpSp>
        <p:nvGrpSpPr>
          <p:cNvPr id="9" name="Group">
            <a:extLst>
              <a:ext uri="{FF2B5EF4-FFF2-40B4-BE49-F238E27FC236}">
                <a16:creationId xmlns:a16="http://schemas.microsoft.com/office/drawing/2014/main" id="{95D9649C-3894-CE84-7D87-3D927D1C8893}"/>
              </a:ext>
            </a:extLst>
          </p:cNvPr>
          <p:cNvGrpSpPr/>
          <p:nvPr/>
        </p:nvGrpSpPr>
        <p:grpSpPr>
          <a:xfrm>
            <a:off x="16723615" y="2702782"/>
            <a:ext cx="1016000" cy="1016001"/>
            <a:chOff x="0" y="0"/>
            <a:chExt cx="1016000" cy="1016000"/>
          </a:xfrm>
        </p:grpSpPr>
        <p:sp>
          <p:nvSpPr>
            <p:cNvPr id="10" name="Circle">
              <a:extLst>
                <a:ext uri="{FF2B5EF4-FFF2-40B4-BE49-F238E27FC236}">
                  <a16:creationId xmlns:a16="http://schemas.microsoft.com/office/drawing/2014/main" id="{0B206CBB-A4EC-A887-E315-0427AD366A1E}"/>
                </a:ext>
              </a:extLst>
            </p:cNvPr>
            <p:cNvSpPr/>
            <p:nvPr/>
          </p:nvSpPr>
          <p:spPr>
            <a:xfrm>
              <a:off x="0" y="0"/>
              <a:ext cx="1016000" cy="1016000"/>
            </a:xfrm>
            <a:prstGeom prst="ellipse">
              <a:avLst/>
            </a:prstGeom>
            <a:solidFill>
              <a:srgbClr val="FFC000"/>
            </a:solidFill>
            <a:ln w="12700" cap="flat">
              <a:noFill/>
              <a:miter lim="400000"/>
            </a:ln>
            <a:effectLst>
              <a:outerShdw blurRad="190500" dist="168370" dir="959041" rotWithShape="0">
                <a:srgbClr val="FFC000">
                  <a:alpha val="45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11" name="Shape">
              <a:extLst>
                <a:ext uri="{FF2B5EF4-FFF2-40B4-BE49-F238E27FC236}">
                  <a16:creationId xmlns:a16="http://schemas.microsoft.com/office/drawing/2014/main" id="{CD1876CF-D83C-E2E7-0221-EA47D8062D4D}"/>
                </a:ext>
              </a:extLst>
            </p:cNvPr>
            <p:cNvSpPr/>
            <p:nvPr/>
          </p:nvSpPr>
          <p:spPr>
            <a:xfrm>
              <a:off x="312182" y="312182"/>
              <a:ext cx="391636" cy="391636"/>
            </a:xfrm>
            <a:custGeom>
              <a:avLst/>
              <a:gdLst/>
              <a:ahLst/>
              <a:cxnLst>
                <a:cxn ang="0">
                  <a:pos x="wd2" y="hd2"/>
                </a:cxn>
                <a:cxn ang="5400000">
                  <a:pos x="wd2" y="hd2"/>
                </a:cxn>
                <a:cxn ang="10800000">
                  <a:pos x="wd2" y="hd2"/>
                </a:cxn>
                <a:cxn ang="16200000">
                  <a:pos x="wd2" y="hd2"/>
                </a:cxn>
              </a:cxnLst>
              <a:rect l="0" t="0" r="r" b="b"/>
              <a:pathLst>
                <a:path w="21600" h="21600" extrusionOk="0">
                  <a:moveTo>
                    <a:pt x="21600" y="9420"/>
                  </a:moveTo>
                  <a:cubicBezTo>
                    <a:pt x="21600" y="12343"/>
                    <a:pt x="21600" y="12343"/>
                    <a:pt x="21600" y="12343"/>
                  </a:cubicBezTo>
                  <a:cubicBezTo>
                    <a:pt x="21600" y="12830"/>
                    <a:pt x="21438" y="13155"/>
                    <a:pt x="21113" y="13317"/>
                  </a:cubicBezTo>
                  <a:cubicBezTo>
                    <a:pt x="20950" y="13642"/>
                    <a:pt x="20463" y="13805"/>
                    <a:pt x="20138" y="13805"/>
                  </a:cubicBezTo>
                  <a:cubicBezTo>
                    <a:pt x="13805" y="13805"/>
                    <a:pt x="13805" y="13805"/>
                    <a:pt x="13805" y="13805"/>
                  </a:cubicBezTo>
                  <a:cubicBezTo>
                    <a:pt x="13805" y="20138"/>
                    <a:pt x="13805" y="20138"/>
                    <a:pt x="13805" y="20138"/>
                  </a:cubicBezTo>
                  <a:cubicBezTo>
                    <a:pt x="13805" y="20626"/>
                    <a:pt x="13642" y="20950"/>
                    <a:pt x="13317" y="21275"/>
                  </a:cubicBezTo>
                  <a:cubicBezTo>
                    <a:pt x="12992" y="21600"/>
                    <a:pt x="12668" y="21600"/>
                    <a:pt x="12180" y="21600"/>
                  </a:cubicBezTo>
                  <a:cubicBezTo>
                    <a:pt x="9257" y="21600"/>
                    <a:pt x="9257" y="21600"/>
                    <a:pt x="9257" y="21600"/>
                  </a:cubicBezTo>
                  <a:cubicBezTo>
                    <a:pt x="8932" y="21600"/>
                    <a:pt x="8608" y="21600"/>
                    <a:pt x="8283" y="21275"/>
                  </a:cubicBezTo>
                  <a:cubicBezTo>
                    <a:pt x="7958" y="20950"/>
                    <a:pt x="7795" y="20626"/>
                    <a:pt x="7795" y="20138"/>
                  </a:cubicBezTo>
                  <a:cubicBezTo>
                    <a:pt x="7795" y="13805"/>
                    <a:pt x="7795" y="13805"/>
                    <a:pt x="7795" y="13805"/>
                  </a:cubicBezTo>
                  <a:cubicBezTo>
                    <a:pt x="1462" y="13805"/>
                    <a:pt x="1462" y="13805"/>
                    <a:pt x="1462" y="13805"/>
                  </a:cubicBezTo>
                  <a:cubicBezTo>
                    <a:pt x="974" y="13805"/>
                    <a:pt x="650" y="13642"/>
                    <a:pt x="325" y="13317"/>
                  </a:cubicBezTo>
                  <a:cubicBezTo>
                    <a:pt x="162" y="13155"/>
                    <a:pt x="0" y="12830"/>
                    <a:pt x="0" y="12343"/>
                  </a:cubicBezTo>
                  <a:cubicBezTo>
                    <a:pt x="0" y="9420"/>
                    <a:pt x="0" y="9420"/>
                    <a:pt x="0" y="9420"/>
                  </a:cubicBezTo>
                  <a:cubicBezTo>
                    <a:pt x="0" y="8932"/>
                    <a:pt x="162" y="8608"/>
                    <a:pt x="325" y="8283"/>
                  </a:cubicBezTo>
                  <a:cubicBezTo>
                    <a:pt x="650" y="8120"/>
                    <a:pt x="974" y="7958"/>
                    <a:pt x="1462" y="7958"/>
                  </a:cubicBezTo>
                  <a:cubicBezTo>
                    <a:pt x="7795" y="7958"/>
                    <a:pt x="7795" y="7958"/>
                    <a:pt x="7795" y="7958"/>
                  </a:cubicBezTo>
                  <a:cubicBezTo>
                    <a:pt x="7795" y="1462"/>
                    <a:pt x="7795" y="1462"/>
                    <a:pt x="7795" y="1462"/>
                  </a:cubicBezTo>
                  <a:cubicBezTo>
                    <a:pt x="7795" y="1137"/>
                    <a:pt x="7958" y="812"/>
                    <a:pt x="8283" y="487"/>
                  </a:cubicBezTo>
                  <a:cubicBezTo>
                    <a:pt x="8608" y="162"/>
                    <a:pt x="8932" y="0"/>
                    <a:pt x="9257" y="0"/>
                  </a:cubicBezTo>
                  <a:cubicBezTo>
                    <a:pt x="12180" y="0"/>
                    <a:pt x="12180" y="0"/>
                    <a:pt x="12180" y="0"/>
                  </a:cubicBezTo>
                  <a:cubicBezTo>
                    <a:pt x="12668" y="0"/>
                    <a:pt x="12992" y="162"/>
                    <a:pt x="13317" y="487"/>
                  </a:cubicBezTo>
                  <a:cubicBezTo>
                    <a:pt x="13642" y="812"/>
                    <a:pt x="13805" y="1137"/>
                    <a:pt x="13805" y="1462"/>
                  </a:cubicBezTo>
                  <a:cubicBezTo>
                    <a:pt x="13805" y="7958"/>
                    <a:pt x="13805" y="7958"/>
                    <a:pt x="13805" y="7958"/>
                  </a:cubicBezTo>
                  <a:cubicBezTo>
                    <a:pt x="20138" y="7958"/>
                    <a:pt x="20138" y="7958"/>
                    <a:pt x="20138" y="7958"/>
                  </a:cubicBezTo>
                  <a:cubicBezTo>
                    <a:pt x="20463" y="7958"/>
                    <a:pt x="20950" y="8120"/>
                    <a:pt x="21113" y="8283"/>
                  </a:cubicBezTo>
                  <a:cubicBezTo>
                    <a:pt x="21438" y="8608"/>
                    <a:pt x="21600" y="8932"/>
                    <a:pt x="21600" y="942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p>
          </p:txBody>
        </p:sp>
      </p:grpSp>
      <p:sp>
        <p:nvSpPr>
          <p:cNvPr id="14" name="文本框_3">
            <a:extLst>
              <a:ext uri="{FF2B5EF4-FFF2-40B4-BE49-F238E27FC236}">
                <a16:creationId xmlns:a16="http://schemas.microsoft.com/office/drawing/2014/main" id="{205222B3-E0C1-7A6C-3D4A-9E7B5B46FCD3}"/>
              </a:ext>
            </a:extLst>
          </p:cNvPr>
          <p:cNvSpPr txBox="1"/>
          <p:nvPr/>
        </p:nvSpPr>
        <p:spPr>
          <a:xfrm>
            <a:off x="11417177" y="5815727"/>
            <a:ext cx="3678215" cy="1949252"/>
          </a:xfrm>
          <a:prstGeom prst="rect">
            <a:avLst/>
          </a:prstGeom>
          <a:ln w="12700">
            <a:miter lim="400000"/>
          </a:ln>
        </p:spPr>
        <p:txBody>
          <a:bodyPr wrap="square" lIns="50800" tIns="50800" rIns="50800" bIns="50800">
            <a:spAutoFit/>
          </a:bodyPr>
          <a:lstStyle/>
          <a:p>
            <a:pPr defTabSz="457200" latinLnBrk="1" hangingPunct="1">
              <a:spcBef>
                <a:spcPts val="0"/>
              </a:spcBef>
              <a:tabLst>
                <a:tab pos="5194300" algn="l"/>
              </a:tabLst>
              <a:defRPr sz="1800">
                <a:solidFill>
                  <a:srgbClr val="FFFFFF"/>
                </a:solidFill>
                <a:latin typeface="Roboto"/>
                <a:ea typeface="Roboto"/>
                <a:cs typeface="Roboto"/>
                <a:sym typeface="Roboto"/>
              </a:defRPr>
            </a:pPr>
            <a:r>
              <a:rPr lang="zh-CN" altLang="en-US" sz="6000" dirty="0">
                <a:solidFill>
                  <a:srgbClr val="42465F"/>
                </a:solidFill>
                <a:latin typeface="华文行楷" panose="02010800040101010101" pitchFamily="2" charset="-122"/>
                <a:ea typeface="华文行楷" panose="02010800040101010101" pitchFamily="2" charset="-122"/>
                <a:cs typeface="阿里巴巴普惠体 B" panose="00020600040101010101" pitchFamily="18" charset="-122"/>
              </a:rPr>
              <a:t>部署</a:t>
            </a:r>
            <a:endParaRPr lang="en-US" altLang="zh-CN" sz="6000" dirty="0">
              <a:solidFill>
                <a:srgbClr val="42465F"/>
              </a:solidFill>
              <a:latin typeface="华文行楷" panose="02010800040101010101" pitchFamily="2" charset="-122"/>
              <a:ea typeface="华文行楷" panose="02010800040101010101" pitchFamily="2" charset="-122"/>
              <a:cs typeface="阿里巴巴普惠体 B" panose="00020600040101010101" pitchFamily="18" charset="-122"/>
            </a:endParaRPr>
          </a:p>
          <a:p>
            <a:pPr defTabSz="457200" latinLnBrk="1" hangingPunct="1">
              <a:spcBef>
                <a:spcPts val="0"/>
              </a:spcBef>
              <a:tabLst>
                <a:tab pos="5194300" algn="l"/>
              </a:tabLst>
              <a:defRPr sz="1800">
                <a:solidFill>
                  <a:srgbClr val="FFFFFF"/>
                </a:solidFill>
                <a:latin typeface="Roboto"/>
                <a:ea typeface="Roboto"/>
                <a:cs typeface="Roboto"/>
                <a:sym typeface="Roboto"/>
              </a:defRPr>
            </a:pPr>
            <a:r>
              <a:rPr lang="zh-CN" altLang="en-US" sz="6000" dirty="0">
                <a:solidFill>
                  <a:srgbClr val="42465F"/>
                </a:solidFill>
                <a:latin typeface="华文行楷" panose="02010800040101010101" pitchFamily="2" charset="-122"/>
                <a:ea typeface="华文行楷" panose="02010800040101010101" pitchFamily="2" charset="-122"/>
                <a:cs typeface="阿里巴巴普惠体 B" panose="00020600040101010101" pitchFamily="18" charset="-122"/>
              </a:rPr>
              <a:t>流程</a:t>
            </a:r>
            <a:endParaRPr lang="en-GB" sz="6000" dirty="0">
              <a:solidFill>
                <a:srgbClr val="42465F"/>
              </a:solidFill>
              <a:latin typeface="华文行楷" panose="02010800040101010101" pitchFamily="2" charset="-122"/>
              <a:ea typeface="华文行楷" panose="02010800040101010101" pitchFamily="2" charset="-122"/>
              <a:cs typeface="阿里巴巴普惠体 B" panose="00020600040101010101" pitchFamily="18" charset="-122"/>
            </a:endParaRPr>
          </a:p>
        </p:txBody>
      </p:sp>
    </p:spTree>
    <p:extLst>
      <p:ext uri="{BB962C8B-B14F-4D97-AF65-F5344CB8AC3E}">
        <p14:creationId xmlns:p14="http://schemas.microsoft.com/office/powerpoint/2010/main" val="4104965668"/>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069797" y="22167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81897" y="3547899"/>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240246" y="3619500"/>
            <a:ext cx="746886" cy="746884"/>
            <a:chOff x="12414816" y="12344400"/>
            <a:chExt cx="1056518" cy="1056516"/>
          </a:xfrm>
        </p:grpSpPr>
        <p:sp>
          <p:nvSpPr>
            <p:cNvPr id="16" name="椭圆 1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5240246" y="9342359"/>
            <a:ext cx="746886" cy="746884"/>
            <a:chOff x="12414816" y="12344400"/>
            <a:chExt cx="1056518" cy="1056516"/>
          </a:xfrm>
        </p:grpSpPr>
        <p:sp>
          <p:nvSpPr>
            <p:cNvPr id="26" name="椭圆 2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6959638" y="5465138"/>
            <a:ext cx="10464724" cy="2015936"/>
          </a:xfrm>
          <a:prstGeom prst="rect">
            <a:avLst/>
          </a:prstGeom>
          <a:noFill/>
        </p:spPr>
        <p:txBody>
          <a:bodyPr wrap="none" rtlCol="0">
            <a:spAutoFit/>
          </a:bodyPr>
          <a:lstStyle/>
          <a:p>
            <a:pPr algn="ctr"/>
            <a:r>
              <a:rPr lang="en-US" altLang="zh-CN" sz="125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4.2</a:t>
            </a:r>
            <a:r>
              <a:rPr lang="zh-CN" altLang="en-US" sz="125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前后端架构</a:t>
            </a:r>
          </a:p>
        </p:txBody>
      </p:sp>
      <p:sp>
        <p:nvSpPr>
          <p:cNvPr id="40" name="椭圆 39"/>
          <p:cNvSpPr/>
          <p:nvPr/>
        </p:nvSpPr>
        <p:spPr>
          <a:xfrm>
            <a:off x="19065556" y="1558859"/>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38271" y="11095996"/>
            <a:ext cx="1123014" cy="112301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526471" y="2724815"/>
            <a:ext cx="746886" cy="746884"/>
            <a:chOff x="12414816" y="12344400"/>
            <a:chExt cx="1056518" cy="1056516"/>
          </a:xfrm>
        </p:grpSpPr>
        <p:sp>
          <p:nvSpPr>
            <p:cNvPr id="36" name="椭圆 35"/>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0069797" y="10495483"/>
            <a:ext cx="746886" cy="746884"/>
            <a:chOff x="12414816" y="12344400"/>
            <a:chExt cx="1056518" cy="1056516"/>
          </a:xfrm>
        </p:grpSpPr>
        <p:sp>
          <p:nvSpPr>
            <p:cNvPr id="42" name="椭圆 41"/>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6536381" y="7688561"/>
            <a:ext cx="11355185" cy="615553"/>
          </a:xfrm>
          <a:prstGeom prst="rect">
            <a:avLst/>
          </a:prstGeom>
        </p:spPr>
        <p:txBody>
          <a:bodyPr wrap="square" lIns="0" tIns="0" rIns="0" bIns="0">
            <a:spAutoFit/>
          </a:bodyPr>
          <a:lstStyle/>
          <a:p>
            <a:pPr algn="just"/>
            <a:r>
              <a:rPr lang="en-US" altLang="zh-CN" sz="4000" kern="100" dirty="0">
                <a:effectLst/>
                <a:latin typeface="等线" panose="02010600030101010101" pitchFamily="2" charset="-122"/>
                <a:ea typeface="等线" panose="02010600030101010101" pitchFamily="2" charset="-122"/>
                <a:cs typeface="Times New Roman" panose="02020603050405020304" pitchFamily="18" charset="0"/>
              </a:rPr>
              <a:t>front-end and back-end development frameworks</a:t>
            </a:r>
            <a:endParaRPr lang="zh-CN" altLang="zh-CN" sz="4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1" name="矩形 50"/>
          <p:cNvSpPr/>
          <p:nvPr/>
        </p:nvSpPr>
        <p:spPr>
          <a:xfrm>
            <a:off x="16597745" y="1119679"/>
            <a:ext cx="6541655" cy="1015663"/>
          </a:xfrm>
          <a:prstGeom prst="rect">
            <a:avLst/>
          </a:prstGeom>
        </p:spPr>
        <p:txBody>
          <a:bodyPr wrap="square" lIns="0" tIns="0" rIns="0" bIns="0">
            <a:spAutoFit/>
          </a:bodyPr>
          <a:lstStyle/>
          <a:p>
            <a:pPr algn="r">
              <a:defRPr/>
            </a:pPr>
            <a:r>
              <a:rPr lang="en-US" altLang="zh-CN"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rPr>
              <a:t>PART.04</a:t>
            </a:r>
            <a:endParaRPr lang="zh-CN" altLang="en-US"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endParaRPr>
          </a:p>
        </p:txBody>
      </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9" name="Group"/>
          <p:cNvGrpSpPr/>
          <p:nvPr/>
        </p:nvGrpSpPr>
        <p:grpSpPr>
          <a:xfrm>
            <a:off x="8655051" y="3048012"/>
            <a:ext cx="7073898" cy="7055672"/>
            <a:chOff x="0" y="0"/>
            <a:chExt cx="7073897" cy="7055672"/>
          </a:xfrm>
        </p:grpSpPr>
        <p:sp>
          <p:nvSpPr>
            <p:cNvPr id="1715" name="Freeform 13"/>
            <p:cNvSpPr/>
            <p:nvPr/>
          </p:nvSpPr>
          <p:spPr>
            <a:xfrm>
              <a:off x="0" y="2479509"/>
              <a:ext cx="3117626" cy="4539699"/>
            </a:xfrm>
            <a:custGeom>
              <a:avLst/>
              <a:gdLst/>
              <a:ahLst/>
              <a:cxnLst>
                <a:cxn ang="0">
                  <a:pos x="wd2" y="hd2"/>
                </a:cxn>
                <a:cxn ang="5400000">
                  <a:pos x="wd2" y="hd2"/>
                </a:cxn>
                <a:cxn ang="10800000">
                  <a:pos x="wd2" y="hd2"/>
                </a:cxn>
                <a:cxn ang="16200000">
                  <a:pos x="wd2" y="hd2"/>
                </a:cxn>
              </a:cxnLst>
              <a:rect l="0" t="0" r="r" b="b"/>
              <a:pathLst>
                <a:path w="21600" h="21600" extrusionOk="0">
                  <a:moveTo>
                    <a:pt x="14515" y="4985"/>
                  </a:moveTo>
                  <a:cubicBezTo>
                    <a:pt x="14515" y="2255"/>
                    <a:pt x="11232" y="0"/>
                    <a:pt x="7258" y="0"/>
                  </a:cubicBezTo>
                  <a:cubicBezTo>
                    <a:pt x="3283" y="0"/>
                    <a:pt x="0" y="2255"/>
                    <a:pt x="0" y="4985"/>
                  </a:cubicBezTo>
                  <a:cubicBezTo>
                    <a:pt x="0" y="13174"/>
                    <a:pt x="8640" y="20057"/>
                    <a:pt x="20045" y="21600"/>
                  </a:cubicBezTo>
                  <a:cubicBezTo>
                    <a:pt x="17798" y="20532"/>
                    <a:pt x="16416" y="18752"/>
                    <a:pt x="16416" y="16853"/>
                  </a:cubicBezTo>
                  <a:cubicBezTo>
                    <a:pt x="16416" y="14479"/>
                    <a:pt x="18490" y="12343"/>
                    <a:pt x="21600" y="11512"/>
                  </a:cubicBezTo>
                  <a:cubicBezTo>
                    <a:pt x="17626" y="10681"/>
                    <a:pt x="14515" y="8070"/>
                    <a:pt x="14515" y="4985"/>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宋体" panose="02010600030101010101" pitchFamily="2" charset="-122"/>
                <a:ea typeface="宋体" panose="02010600030101010101" pitchFamily="2" charset="-122"/>
              </a:endParaRPr>
            </a:p>
          </p:txBody>
        </p:sp>
        <p:sp>
          <p:nvSpPr>
            <p:cNvPr id="1716" name="Freeform 14"/>
            <p:cNvSpPr/>
            <p:nvPr/>
          </p:nvSpPr>
          <p:spPr>
            <a:xfrm>
              <a:off x="72927" y="0"/>
              <a:ext cx="4503235" cy="3099391"/>
            </a:xfrm>
            <a:custGeom>
              <a:avLst/>
              <a:gdLst/>
              <a:ahLst/>
              <a:cxnLst>
                <a:cxn ang="0">
                  <a:pos x="wd2" y="hd2"/>
                </a:cxn>
                <a:cxn ang="5400000">
                  <a:pos x="wd2" y="hd2"/>
                </a:cxn>
                <a:cxn ang="10800000">
                  <a:pos x="wd2" y="hd2"/>
                </a:cxn>
                <a:cxn ang="16200000">
                  <a:pos x="wd2" y="hd2"/>
                </a:cxn>
              </a:cxnLst>
              <a:rect l="0" t="0" r="r" b="b"/>
              <a:pathLst>
                <a:path w="21600" h="21600" extrusionOk="0">
                  <a:moveTo>
                    <a:pt x="16588" y="14515"/>
                  </a:moveTo>
                  <a:cubicBezTo>
                    <a:pt x="19333" y="14515"/>
                    <a:pt x="21600" y="11232"/>
                    <a:pt x="21600" y="7258"/>
                  </a:cubicBezTo>
                  <a:cubicBezTo>
                    <a:pt x="21600" y="3283"/>
                    <a:pt x="19333" y="0"/>
                    <a:pt x="16588" y="0"/>
                  </a:cubicBezTo>
                  <a:cubicBezTo>
                    <a:pt x="8354" y="0"/>
                    <a:pt x="1432" y="8640"/>
                    <a:pt x="0" y="19872"/>
                  </a:cubicBezTo>
                  <a:cubicBezTo>
                    <a:pt x="955" y="17798"/>
                    <a:pt x="2745" y="16243"/>
                    <a:pt x="4654" y="16243"/>
                  </a:cubicBezTo>
                  <a:cubicBezTo>
                    <a:pt x="7160" y="16243"/>
                    <a:pt x="9189" y="18490"/>
                    <a:pt x="10024" y="21600"/>
                  </a:cubicBezTo>
                  <a:cubicBezTo>
                    <a:pt x="10860" y="17453"/>
                    <a:pt x="13485" y="14515"/>
                    <a:pt x="16588" y="14515"/>
                  </a:cubicBezTo>
                  <a:close/>
                </a:path>
              </a:pathLst>
            </a:cu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宋体" panose="02010600030101010101" pitchFamily="2" charset="-122"/>
                <a:ea typeface="宋体" panose="02010600030101010101" pitchFamily="2" charset="-122"/>
              </a:endParaRPr>
            </a:p>
          </p:txBody>
        </p:sp>
        <p:sp>
          <p:nvSpPr>
            <p:cNvPr id="1717" name="Freeform 15"/>
            <p:cNvSpPr/>
            <p:nvPr/>
          </p:nvSpPr>
          <p:spPr>
            <a:xfrm>
              <a:off x="3956271" y="36464"/>
              <a:ext cx="3117627" cy="4539699"/>
            </a:xfrm>
            <a:custGeom>
              <a:avLst/>
              <a:gdLst/>
              <a:ahLst/>
              <a:cxnLst>
                <a:cxn ang="0">
                  <a:pos x="wd2" y="hd2"/>
                </a:cxn>
                <a:cxn ang="5400000">
                  <a:pos x="wd2" y="hd2"/>
                </a:cxn>
                <a:cxn ang="10800000">
                  <a:pos x="wd2" y="hd2"/>
                </a:cxn>
                <a:cxn ang="16200000">
                  <a:pos x="wd2" y="hd2"/>
                </a:cxn>
              </a:cxnLst>
              <a:rect l="0" t="0" r="r" b="b"/>
              <a:pathLst>
                <a:path w="21600" h="21600" extrusionOk="0">
                  <a:moveTo>
                    <a:pt x="7085" y="16615"/>
                  </a:moveTo>
                  <a:cubicBezTo>
                    <a:pt x="7085" y="19345"/>
                    <a:pt x="10368" y="21600"/>
                    <a:pt x="14342" y="21600"/>
                  </a:cubicBezTo>
                  <a:cubicBezTo>
                    <a:pt x="18317" y="21600"/>
                    <a:pt x="21600" y="19345"/>
                    <a:pt x="21600" y="16615"/>
                  </a:cubicBezTo>
                  <a:cubicBezTo>
                    <a:pt x="21600" y="8426"/>
                    <a:pt x="12960" y="1543"/>
                    <a:pt x="1728" y="0"/>
                  </a:cubicBezTo>
                  <a:cubicBezTo>
                    <a:pt x="3802" y="1068"/>
                    <a:pt x="5357" y="2730"/>
                    <a:pt x="5357" y="4747"/>
                  </a:cubicBezTo>
                  <a:cubicBezTo>
                    <a:pt x="5357" y="7121"/>
                    <a:pt x="3110" y="9257"/>
                    <a:pt x="0" y="9969"/>
                  </a:cubicBezTo>
                  <a:cubicBezTo>
                    <a:pt x="4147" y="10919"/>
                    <a:pt x="7085" y="13530"/>
                    <a:pt x="7085" y="16615"/>
                  </a:cubicBezTo>
                  <a:close/>
                </a:path>
              </a:pathLst>
            </a:cu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宋体" panose="02010600030101010101" pitchFamily="2" charset="-122"/>
                <a:ea typeface="宋体" panose="02010600030101010101" pitchFamily="2" charset="-122"/>
              </a:endParaRPr>
            </a:p>
          </p:txBody>
        </p:sp>
        <p:sp>
          <p:nvSpPr>
            <p:cNvPr id="1718" name="Freeform 16"/>
            <p:cNvSpPr/>
            <p:nvPr/>
          </p:nvSpPr>
          <p:spPr>
            <a:xfrm>
              <a:off x="2497733" y="3956281"/>
              <a:ext cx="4521463" cy="3099392"/>
            </a:xfrm>
            <a:custGeom>
              <a:avLst/>
              <a:gdLst/>
              <a:ahLst/>
              <a:cxnLst>
                <a:cxn ang="0">
                  <a:pos x="wd2" y="hd2"/>
                </a:cxn>
                <a:cxn ang="5400000">
                  <a:pos x="wd2" y="hd2"/>
                </a:cxn>
                <a:cxn ang="10800000">
                  <a:pos x="wd2" y="hd2"/>
                </a:cxn>
                <a:cxn ang="16200000">
                  <a:pos x="wd2" y="hd2"/>
                </a:cxn>
              </a:cxnLst>
              <a:rect l="0" t="0" r="r" b="b"/>
              <a:pathLst>
                <a:path w="21600" h="21600" extrusionOk="0">
                  <a:moveTo>
                    <a:pt x="4985" y="7085"/>
                  </a:moveTo>
                  <a:cubicBezTo>
                    <a:pt x="2255" y="7085"/>
                    <a:pt x="0" y="10368"/>
                    <a:pt x="0" y="14342"/>
                  </a:cubicBezTo>
                  <a:cubicBezTo>
                    <a:pt x="0" y="18317"/>
                    <a:pt x="2255" y="21600"/>
                    <a:pt x="4985" y="21600"/>
                  </a:cubicBezTo>
                  <a:cubicBezTo>
                    <a:pt x="13292" y="21600"/>
                    <a:pt x="20057" y="12960"/>
                    <a:pt x="21600" y="1555"/>
                  </a:cubicBezTo>
                  <a:cubicBezTo>
                    <a:pt x="20532" y="3802"/>
                    <a:pt x="18870" y="5357"/>
                    <a:pt x="16853" y="5357"/>
                  </a:cubicBezTo>
                  <a:cubicBezTo>
                    <a:pt x="14479" y="5357"/>
                    <a:pt x="12343" y="3110"/>
                    <a:pt x="11631" y="0"/>
                  </a:cubicBezTo>
                  <a:cubicBezTo>
                    <a:pt x="10681" y="3974"/>
                    <a:pt x="8070" y="7085"/>
                    <a:pt x="4985" y="7085"/>
                  </a:cubicBezTo>
                  <a:close/>
                </a:path>
              </a:pathLst>
            </a:cu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latin typeface="宋体" panose="02010600030101010101" pitchFamily="2" charset="-122"/>
                <a:ea typeface="宋体" panose="02010600030101010101" pitchFamily="2" charset="-122"/>
              </a:endParaRPr>
            </a:p>
          </p:txBody>
        </p:sp>
      </p:grpSp>
      <p:grpSp>
        <p:nvGrpSpPr>
          <p:cNvPr id="1724" name="Group"/>
          <p:cNvGrpSpPr/>
          <p:nvPr/>
        </p:nvGrpSpPr>
        <p:grpSpPr>
          <a:xfrm>
            <a:off x="2044699" y="2782673"/>
            <a:ext cx="1016000" cy="1016001"/>
            <a:chOff x="0" y="0"/>
            <a:chExt cx="1016000" cy="1016000"/>
          </a:xfrm>
        </p:grpSpPr>
        <p:sp>
          <p:nvSpPr>
            <p:cNvPr id="1722" name="Circle"/>
            <p:cNvSpPr/>
            <p:nvPr/>
          </p:nvSpPr>
          <p:spPr>
            <a:xfrm>
              <a:off x="0" y="0"/>
              <a:ext cx="1016000" cy="1016000"/>
            </a:xfrm>
            <a:prstGeom prst="ellipse">
              <a:avLst/>
            </a:prstGeom>
            <a:solidFill>
              <a:srgbClr val="42465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1723" name="Shape"/>
            <p:cNvSpPr/>
            <p:nvPr/>
          </p:nvSpPr>
          <p:spPr>
            <a:xfrm>
              <a:off x="312182" y="312182"/>
              <a:ext cx="391636" cy="391636"/>
            </a:xfrm>
            <a:custGeom>
              <a:avLst/>
              <a:gdLst/>
              <a:ahLst/>
              <a:cxnLst>
                <a:cxn ang="0">
                  <a:pos x="wd2" y="hd2"/>
                </a:cxn>
                <a:cxn ang="5400000">
                  <a:pos x="wd2" y="hd2"/>
                </a:cxn>
                <a:cxn ang="10800000">
                  <a:pos x="wd2" y="hd2"/>
                </a:cxn>
                <a:cxn ang="16200000">
                  <a:pos x="wd2" y="hd2"/>
                </a:cxn>
              </a:cxnLst>
              <a:rect l="0" t="0" r="r" b="b"/>
              <a:pathLst>
                <a:path w="21600" h="21600" extrusionOk="0">
                  <a:moveTo>
                    <a:pt x="21600" y="9420"/>
                  </a:moveTo>
                  <a:cubicBezTo>
                    <a:pt x="21600" y="12343"/>
                    <a:pt x="21600" y="12343"/>
                    <a:pt x="21600" y="12343"/>
                  </a:cubicBezTo>
                  <a:cubicBezTo>
                    <a:pt x="21600" y="12830"/>
                    <a:pt x="21438" y="13155"/>
                    <a:pt x="21113" y="13317"/>
                  </a:cubicBezTo>
                  <a:cubicBezTo>
                    <a:pt x="20950" y="13642"/>
                    <a:pt x="20463" y="13805"/>
                    <a:pt x="20138" y="13805"/>
                  </a:cubicBezTo>
                  <a:cubicBezTo>
                    <a:pt x="13805" y="13805"/>
                    <a:pt x="13805" y="13805"/>
                    <a:pt x="13805" y="13805"/>
                  </a:cubicBezTo>
                  <a:cubicBezTo>
                    <a:pt x="13805" y="20138"/>
                    <a:pt x="13805" y="20138"/>
                    <a:pt x="13805" y="20138"/>
                  </a:cubicBezTo>
                  <a:cubicBezTo>
                    <a:pt x="13805" y="20626"/>
                    <a:pt x="13642" y="20950"/>
                    <a:pt x="13317" y="21275"/>
                  </a:cubicBezTo>
                  <a:cubicBezTo>
                    <a:pt x="12992" y="21600"/>
                    <a:pt x="12668" y="21600"/>
                    <a:pt x="12180" y="21600"/>
                  </a:cubicBezTo>
                  <a:cubicBezTo>
                    <a:pt x="9257" y="21600"/>
                    <a:pt x="9257" y="21600"/>
                    <a:pt x="9257" y="21600"/>
                  </a:cubicBezTo>
                  <a:cubicBezTo>
                    <a:pt x="8932" y="21600"/>
                    <a:pt x="8608" y="21600"/>
                    <a:pt x="8283" y="21275"/>
                  </a:cubicBezTo>
                  <a:cubicBezTo>
                    <a:pt x="7958" y="20950"/>
                    <a:pt x="7795" y="20626"/>
                    <a:pt x="7795" y="20138"/>
                  </a:cubicBezTo>
                  <a:cubicBezTo>
                    <a:pt x="7795" y="13805"/>
                    <a:pt x="7795" y="13805"/>
                    <a:pt x="7795" y="13805"/>
                  </a:cubicBezTo>
                  <a:cubicBezTo>
                    <a:pt x="1462" y="13805"/>
                    <a:pt x="1462" y="13805"/>
                    <a:pt x="1462" y="13805"/>
                  </a:cubicBezTo>
                  <a:cubicBezTo>
                    <a:pt x="974" y="13805"/>
                    <a:pt x="650" y="13642"/>
                    <a:pt x="325" y="13317"/>
                  </a:cubicBezTo>
                  <a:cubicBezTo>
                    <a:pt x="162" y="13155"/>
                    <a:pt x="0" y="12830"/>
                    <a:pt x="0" y="12343"/>
                  </a:cubicBezTo>
                  <a:cubicBezTo>
                    <a:pt x="0" y="9420"/>
                    <a:pt x="0" y="9420"/>
                    <a:pt x="0" y="9420"/>
                  </a:cubicBezTo>
                  <a:cubicBezTo>
                    <a:pt x="0" y="8932"/>
                    <a:pt x="162" y="8608"/>
                    <a:pt x="325" y="8283"/>
                  </a:cubicBezTo>
                  <a:cubicBezTo>
                    <a:pt x="650" y="8120"/>
                    <a:pt x="974" y="7958"/>
                    <a:pt x="1462" y="7958"/>
                  </a:cubicBezTo>
                  <a:cubicBezTo>
                    <a:pt x="7795" y="7958"/>
                    <a:pt x="7795" y="7958"/>
                    <a:pt x="7795" y="7958"/>
                  </a:cubicBezTo>
                  <a:cubicBezTo>
                    <a:pt x="7795" y="1462"/>
                    <a:pt x="7795" y="1462"/>
                    <a:pt x="7795" y="1462"/>
                  </a:cubicBezTo>
                  <a:cubicBezTo>
                    <a:pt x="7795" y="1137"/>
                    <a:pt x="7958" y="812"/>
                    <a:pt x="8283" y="487"/>
                  </a:cubicBezTo>
                  <a:cubicBezTo>
                    <a:pt x="8608" y="162"/>
                    <a:pt x="8932" y="0"/>
                    <a:pt x="9257" y="0"/>
                  </a:cubicBezTo>
                  <a:cubicBezTo>
                    <a:pt x="12180" y="0"/>
                    <a:pt x="12180" y="0"/>
                    <a:pt x="12180" y="0"/>
                  </a:cubicBezTo>
                  <a:cubicBezTo>
                    <a:pt x="12668" y="0"/>
                    <a:pt x="12992" y="162"/>
                    <a:pt x="13317" y="487"/>
                  </a:cubicBezTo>
                  <a:cubicBezTo>
                    <a:pt x="13642" y="812"/>
                    <a:pt x="13805" y="1137"/>
                    <a:pt x="13805" y="1462"/>
                  </a:cubicBezTo>
                  <a:cubicBezTo>
                    <a:pt x="13805" y="7958"/>
                    <a:pt x="13805" y="7958"/>
                    <a:pt x="13805" y="7958"/>
                  </a:cubicBezTo>
                  <a:cubicBezTo>
                    <a:pt x="20138" y="7958"/>
                    <a:pt x="20138" y="7958"/>
                    <a:pt x="20138" y="7958"/>
                  </a:cubicBezTo>
                  <a:cubicBezTo>
                    <a:pt x="20463" y="7958"/>
                    <a:pt x="20950" y="8120"/>
                    <a:pt x="21113" y="8283"/>
                  </a:cubicBezTo>
                  <a:cubicBezTo>
                    <a:pt x="21438" y="8608"/>
                    <a:pt x="21600" y="8932"/>
                    <a:pt x="21600" y="942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latin typeface="宋体" panose="02010600030101010101" pitchFamily="2" charset="-122"/>
                <a:ea typeface="宋体" panose="02010600030101010101" pitchFamily="2" charset="-122"/>
              </a:endParaRPr>
            </a:p>
          </p:txBody>
        </p:sp>
      </p:grpSp>
      <p:grpSp>
        <p:nvGrpSpPr>
          <p:cNvPr id="1729" name="Group"/>
          <p:cNvGrpSpPr/>
          <p:nvPr/>
        </p:nvGrpSpPr>
        <p:grpSpPr>
          <a:xfrm>
            <a:off x="2044699" y="8192873"/>
            <a:ext cx="1016000" cy="1016001"/>
            <a:chOff x="0" y="0"/>
            <a:chExt cx="1016000" cy="1016000"/>
          </a:xfrm>
        </p:grpSpPr>
        <p:sp>
          <p:nvSpPr>
            <p:cNvPr id="1727" name="Circle"/>
            <p:cNvSpPr/>
            <p:nvPr/>
          </p:nvSpPr>
          <p:spPr>
            <a:xfrm>
              <a:off x="0" y="0"/>
              <a:ext cx="1016000" cy="1016000"/>
            </a:xfrm>
            <a:prstGeom prst="ellipse">
              <a:avLst/>
            </a:prstGeom>
            <a:solidFill>
              <a:srgbClr val="FFC000"/>
            </a:solidFill>
            <a:ln w="12700" cap="flat">
              <a:noFill/>
              <a:miter lim="400000"/>
            </a:ln>
            <a:effectLst>
              <a:outerShdw blurRad="190500" dist="168370" dir="959041" rotWithShape="0">
                <a:srgbClr val="FFC000">
                  <a:alpha val="45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1728" name="Shape"/>
            <p:cNvSpPr/>
            <p:nvPr/>
          </p:nvSpPr>
          <p:spPr>
            <a:xfrm>
              <a:off x="312182" y="312182"/>
              <a:ext cx="391636" cy="391636"/>
            </a:xfrm>
            <a:custGeom>
              <a:avLst/>
              <a:gdLst/>
              <a:ahLst/>
              <a:cxnLst>
                <a:cxn ang="0">
                  <a:pos x="wd2" y="hd2"/>
                </a:cxn>
                <a:cxn ang="5400000">
                  <a:pos x="wd2" y="hd2"/>
                </a:cxn>
                <a:cxn ang="10800000">
                  <a:pos x="wd2" y="hd2"/>
                </a:cxn>
                <a:cxn ang="16200000">
                  <a:pos x="wd2" y="hd2"/>
                </a:cxn>
              </a:cxnLst>
              <a:rect l="0" t="0" r="r" b="b"/>
              <a:pathLst>
                <a:path w="21600" h="21600" extrusionOk="0">
                  <a:moveTo>
                    <a:pt x="21600" y="9420"/>
                  </a:moveTo>
                  <a:cubicBezTo>
                    <a:pt x="21600" y="12343"/>
                    <a:pt x="21600" y="12343"/>
                    <a:pt x="21600" y="12343"/>
                  </a:cubicBezTo>
                  <a:cubicBezTo>
                    <a:pt x="21600" y="12830"/>
                    <a:pt x="21438" y="13155"/>
                    <a:pt x="21113" y="13317"/>
                  </a:cubicBezTo>
                  <a:cubicBezTo>
                    <a:pt x="20950" y="13642"/>
                    <a:pt x="20463" y="13805"/>
                    <a:pt x="20138" y="13805"/>
                  </a:cubicBezTo>
                  <a:cubicBezTo>
                    <a:pt x="13805" y="13805"/>
                    <a:pt x="13805" y="13805"/>
                    <a:pt x="13805" y="13805"/>
                  </a:cubicBezTo>
                  <a:cubicBezTo>
                    <a:pt x="13805" y="20138"/>
                    <a:pt x="13805" y="20138"/>
                    <a:pt x="13805" y="20138"/>
                  </a:cubicBezTo>
                  <a:cubicBezTo>
                    <a:pt x="13805" y="20626"/>
                    <a:pt x="13642" y="20950"/>
                    <a:pt x="13317" y="21275"/>
                  </a:cubicBezTo>
                  <a:cubicBezTo>
                    <a:pt x="12992" y="21600"/>
                    <a:pt x="12668" y="21600"/>
                    <a:pt x="12180" y="21600"/>
                  </a:cubicBezTo>
                  <a:cubicBezTo>
                    <a:pt x="9257" y="21600"/>
                    <a:pt x="9257" y="21600"/>
                    <a:pt x="9257" y="21600"/>
                  </a:cubicBezTo>
                  <a:cubicBezTo>
                    <a:pt x="8932" y="21600"/>
                    <a:pt x="8608" y="21600"/>
                    <a:pt x="8283" y="21275"/>
                  </a:cubicBezTo>
                  <a:cubicBezTo>
                    <a:pt x="7958" y="20950"/>
                    <a:pt x="7795" y="20626"/>
                    <a:pt x="7795" y="20138"/>
                  </a:cubicBezTo>
                  <a:cubicBezTo>
                    <a:pt x="7795" y="13805"/>
                    <a:pt x="7795" y="13805"/>
                    <a:pt x="7795" y="13805"/>
                  </a:cubicBezTo>
                  <a:cubicBezTo>
                    <a:pt x="1462" y="13805"/>
                    <a:pt x="1462" y="13805"/>
                    <a:pt x="1462" y="13805"/>
                  </a:cubicBezTo>
                  <a:cubicBezTo>
                    <a:pt x="974" y="13805"/>
                    <a:pt x="650" y="13642"/>
                    <a:pt x="325" y="13317"/>
                  </a:cubicBezTo>
                  <a:cubicBezTo>
                    <a:pt x="162" y="13155"/>
                    <a:pt x="0" y="12830"/>
                    <a:pt x="0" y="12343"/>
                  </a:cubicBezTo>
                  <a:cubicBezTo>
                    <a:pt x="0" y="9420"/>
                    <a:pt x="0" y="9420"/>
                    <a:pt x="0" y="9420"/>
                  </a:cubicBezTo>
                  <a:cubicBezTo>
                    <a:pt x="0" y="8932"/>
                    <a:pt x="162" y="8608"/>
                    <a:pt x="325" y="8283"/>
                  </a:cubicBezTo>
                  <a:cubicBezTo>
                    <a:pt x="650" y="8120"/>
                    <a:pt x="974" y="7958"/>
                    <a:pt x="1462" y="7958"/>
                  </a:cubicBezTo>
                  <a:cubicBezTo>
                    <a:pt x="7795" y="7958"/>
                    <a:pt x="7795" y="7958"/>
                    <a:pt x="7795" y="7958"/>
                  </a:cubicBezTo>
                  <a:cubicBezTo>
                    <a:pt x="7795" y="1462"/>
                    <a:pt x="7795" y="1462"/>
                    <a:pt x="7795" y="1462"/>
                  </a:cubicBezTo>
                  <a:cubicBezTo>
                    <a:pt x="7795" y="1137"/>
                    <a:pt x="7958" y="812"/>
                    <a:pt x="8283" y="487"/>
                  </a:cubicBezTo>
                  <a:cubicBezTo>
                    <a:pt x="8608" y="162"/>
                    <a:pt x="8932" y="0"/>
                    <a:pt x="9257" y="0"/>
                  </a:cubicBezTo>
                  <a:cubicBezTo>
                    <a:pt x="12180" y="0"/>
                    <a:pt x="12180" y="0"/>
                    <a:pt x="12180" y="0"/>
                  </a:cubicBezTo>
                  <a:cubicBezTo>
                    <a:pt x="12668" y="0"/>
                    <a:pt x="12992" y="162"/>
                    <a:pt x="13317" y="487"/>
                  </a:cubicBezTo>
                  <a:cubicBezTo>
                    <a:pt x="13642" y="812"/>
                    <a:pt x="13805" y="1137"/>
                    <a:pt x="13805" y="1462"/>
                  </a:cubicBezTo>
                  <a:cubicBezTo>
                    <a:pt x="13805" y="7958"/>
                    <a:pt x="13805" y="7958"/>
                    <a:pt x="13805" y="7958"/>
                  </a:cubicBezTo>
                  <a:cubicBezTo>
                    <a:pt x="20138" y="7958"/>
                    <a:pt x="20138" y="7958"/>
                    <a:pt x="20138" y="7958"/>
                  </a:cubicBezTo>
                  <a:cubicBezTo>
                    <a:pt x="20463" y="7958"/>
                    <a:pt x="20950" y="8120"/>
                    <a:pt x="21113" y="8283"/>
                  </a:cubicBezTo>
                  <a:cubicBezTo>
                    <a:pt x="21438" y="8608"/>
                    <a:pt x="21600" y="8932"/>
                    <a:pt x="21600" y="942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latin typeface="宋体" panose="02010600030101010101" pitchFamily="2" charset="-122"/>
                <a:ea typeface="宋体" panose="02010600030101010101" pitchFamily="2" charset="-122"/>
              </a:endParaRPr>
            </a:p>
          </p:txBody>
        </p:sp>
      </p:grpSp>
      <p:grpSp>
        <p:nvGrpSpPr>
          <p:cNvPr id="1734" name="Group"/>
          <p:cNvGrpSpPr/>
          <p:nvPr/>
        </p:nvGrpSpPr>
        <p:grpSpPr>
          <a:xfrm>
            <a:off x="16776699" y="2782673"/>
            <a:ext cx="1016000" cy="1016001"/>
            <a:chOff x="0" y="0"/>
            <a:chExt cx="1016000" cy="1016000"/>
          </a:xfrm>
        </p:grpSpPr>
        <p:sp>
          <p:nvSpPr>
            <p:cNvPr id="1732" name="Circle"/>
            <p:cNvSpPr/>
            <p:nvPr/>
          </p:nvSpPr>
          <p:spPr>
            <a:xfrm>
              <a:off x="0" y="0"/>
              <a:ext cx="1016000" cy="1016000"/>
            </a:xfrm>
            <a:prstGeom prst="ellipse">
              <a:avLst/>
            </a:prstGeom>
            <a:solidFill>
              <a:srgbClr val="42465F"/>
            </a:solidFill>
            <a:ln w="12700" cap="flat">
              <a:noFill/>
              <a:miter lim="400000"/>
            </a:ln>
            <a:effectLst>
              <a:outerShdw blurRad="190500" dist="168370" dir="959041" rotWithShape="0">
                <a:srgbClr val="000000">
                  <a:alpha val="44798"/>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1733" name="Shape"/>
            <p:cNvSpPr/>
            <p:nvPr/>
          </p:nvSpPr>
          <p:spPr>
            <a:xfrm>
              <a:off x="312182" y="312182"/>
              <a:ext cx="391636" cy="391636"/>
            </a:xfrm>
            <a:custGeom>
              <a:avLst/>
              <a:gdLst/>
              <a:ahLst/>
              <a:cxnLst>
                <a:cxn ang="0">
                  <a:pos x="wd2" y="hd2"/>
                </a:cxn>
                <a:cxn ang="5400000">
                  <a:pos x="wd2" y="hd2"/>
                </a:cxn>
                <a:cxn ang="10800000">
                  <a:pos x="wd2" y="hd2"/>
                </a:cxn>
                <a:cxn ang="16200000">
                  <a:pos x="wd2" y="hd2"/>
                </a:cxn>
              </a:cxnLst>
              <a:rect l="0" t="0" r="r" b="b"/>
              <a:pathLst>
                <a:path w="21600" h="21600" extrusionOk="0">
                  <a:moveTo>
                    <a:pt x="21600" y="9420"/>
                  </a:moveTo>
                  <a:cubicBezTo>
                    <a:pt x="21600" y="12343"/>
                    <a:pt x="21600" y="12343"/>
                    <a:pt x="21600" y="12343"/>
                  </a:cubicBezTo>
                  <a:cubicBezTo>
                    <a:pt x="21600" y="12830"/>
                    <a:pt x="21438" y="13155"/>
                    <a:pt x="21113" y="13317"/>
                  </a:cubicBezTo>
                  <a:cubicBezTo>
                    <a:pt x="20950" y="13642"/>
                    <a:pt x="20463" y="13805"/>
                    <a:pt x="20138" y="13805"/>
                  </a:cubicBezTo>
                  <a:cubicBezTo>
                    <a:pt x="13805" y="13805"/>
                    <a:pt x="13805" y="13805"/>
                    <a:pt x="13805" y="13805"/>
                  </a:cubicBezTo>
                  <a:cubicBezTo>
                    <a:pt x="13805" y="20138"/>
                    <a:pt x="13805" y="20138"/>
                    <a:pt x="13805" y="20138"/>
                  </a:cubicBezTo>
                  <a:cubicBezTo>
                    <a:pt x="13805" y="20626"/>
                    <a:pt x="13642" y="20950"/>
                    <a:pt x="13317" y="21275"/>
                  </a:cubicBezTo>
                  <a:cubicBezTo>
                    <a:pt x="12992" y="21600"/>
                    <a:pt x="12668" y="21600"/>
                    <a:pt x="12180" y="21600"/>
                  </a:cubicBezTo>
                  <a:cubicBezTo>
                    <a:pt x="9257" y="21600"/>
                    <a:pt x="9257" y="21600"/>
                    <a:pt x="9257" y="21600"/>
                  </a:cubicBezTo>
                  <a:cubicBezTo>
                    <a:pt x="8932" y="21600"/>
                    <a:pt x="8608" y="21600"/>
                    <a:pt x="8283" y="21275"/>
                  </a:cubicBezTo>
                  <a:cubicBezTo>
                    <a:pt x="7958" y="20950"/>
                    <a:pt x="7795" y="20626"/>
                    <a:pt x="7795" y="20138"/>
                  </a:cubicBezTo>
                  <a:cubicBezTo>
                    <a:pt x="7795" y="13805"/>
                    <a:pt x="7795" y="13805"/>
                    <a:pt x="7795" y="13805"/>
                  </a:cubicBezTo>
                  <a:cubicBezTo>
                    <a:pt x="1462" y="13805"/>
                    <a:pt x="1462" y="13805"/>
                    <a:pt x="1462" y="13805"/>
                  </a:cubicBezTo>
                  <a:cubicBezTo>
                    <a:pt x="974" y="13805"/>
                    <a:pt x="650" y="13642"/>
                    <a:pt x="325" y="13317"/>
                  </a:cubicBezTo>
                  <a:cubicBezTo>
                    <a:pt x="162" y="13155"/>
                    <a:pt x="0" y="12830"/>
                    <a:pt x="0" y="12343"/>
                  </a:cubicBezTo>
                  <a:cubicBezTo>
                    <a:pt x="0" y="9420"/>
                    <a:pt x="0" y="9420"/>
                    <a:pt x="0" y="9420"/>
                  </a:cubicBezTo>
                  <a:cubicBezTo>
                    <a:pt x="0" y="8932"/>
                    <a:pt x="162" y="8608"/>
                    <a:pt x="325" y="8283"/>
                  </a:cubicBezTo>
                  <a:cubicBezTo>
                    <a:pt x="650" y="8120"/>
                    <a:pt x="974" y="7958"/>
                    <a:pt x="1462" y="7958"/>
                  </a:cubicBezTo>
                  <a:cubicBezTo>
                    <a:pt x="7795" y="7958"/>
                    <a:pt x="7795" y="7958"/>
                    <a:pt x="7795" y="7958"/>
                  </a:cubicBezTo>
                  <a:cubicBezTo>
                    <a:pt x="7795" y="1462"/>
                    <a:pt x="7795" y="1462"/>
                    <a:pt x="7795" y="1462"/>
                  </a:cubicBezTo>
                  <a:cubicBezTo>
                    <a:pt x="7795" y="1137"/>
                    <a:pt x="7958" y="812"/>
                    <a:pt x="8283" y="487"/>
                  </a:cubicBezTo>
                  <a:cubicBezTo>
                    <a:pt x="8608" y="162"/>
                    <a:pt x="8932" y="0"/>
                    <a:pt x="9257" y="0"/>
                  </a:cubicBezTo>
                  <a:cubicBezTo>
                    <a:pt x="12180" y="0"/>
                    <a:pt x="12180" y="0"/>
                    <a:pt x="12180" y="0"/>
                  </a:cubicBezTo>
                  <a:cubicBezTo>
                    <a:pt x="12668" y="0"/>
                    <a:pt x="12992" y="162"/>
                    <a:pt x="13317" y="487"/>
                  </a:cubicBezTo>
                  <a:cubicBezTo>
                    <a:pt x="13642" y="812"/>
                    <a:pt x="13805" y="1137"/>
                    <a:pt x="13805" y="1462"/>
                  </a:cubicBezTo>
                  <a:cubicBezTo>
                    <a:pt x="13805" y="7958"/>
                    <a:pt x="13805" y="7958"/>
                    <a:pt x="13805" y="7958"/>
                  </a:cubicBezTo>
                  <a:cubicBezTo>
                    <a:pt x="20138" y="7958"/>
                    <a:pt x="20138" y="7958"/>
                    <a:pt x="20138" y="7958"/>
                  </a:cubicBezTo>
                  <a:cubicBezTo>
                    <a:pt x="20463" y="7958"/>
                    <a:pt x="20950" y="8120"/>
                    <a:pt x="21113" y="8283"/>
                  </a:cubicBezTo>
                  <a:cubicBezTo>
                    <a:pt x="21438" y="8608"/>
                    <a:pt x="21600" y="8932"/>
                    <a:pt x="21600" y="942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latin typeface="宋体" panose="02010600030101010101" pitchFamily="2" charset="-122"/>
                <a:ea typeface="宋体" panose="02010600030101010101" pitchFamily="2" charset="-122"/>
              </a:endParaRPr>
            </a:p>
          </p:txBody>
        </p:sp>
      </p:grpSp>
      <p:grpSp>
        <p:nvGrpSpPr>
          <p:cNvPr id="1739" name="Group"/>
          <p:cNvGrpSpPr/>
          <p:nvPr/>
        </p:nvGrpSpPr>
        <p:grpSpPr>
          <a:xfrm>
            <a:off x="16776699" y="8192873"/>
            <a:ext cx="1016000" cy="1016001"/>
            <a:chOff x="0" y="0"/>
            <a:chExt cx="1016000" cy="1016000"/>
          </a:xfrm>
        </p:grpSpPr>
        <p:sp>
          <p:nvSpPr>
            <p:cNvPr id="1737" name="Circle"/>
            <p:cNvSpPr/>
            <p:nvPr/>
          </p:nvSpPr>
          <p:spPr>
            <a:xfrm>
              <a:off x="0" y="0"/>
              <a:ext cx="1016000" cy="1016000"/>
            </a:xfrm>
            <a:prstGeom prst="ellipse">
              <a:avLst/>
            </a:prstGeom>
            <a:solidFill>
              <a:srgbClr val="42465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1738" name="Shape"/>
            <p:cNvSpPr/>
            <p:nvPr/>
          </p:nvSpPr>
          <p:spPr>
            <a:xfrm>
              <a:off x="312182" y="312182"/>
              <a:ext cx="391636" cy="391636"/>
            </a:xfrm>
            <a:custGeom>
              <a:avLst/>
              <a:gdLst/>
              <a:ahLst/>
              <a:cxnLst>
                <a:cxn ang="0">
                  <a:pos x="wd2" y="hd2"/>
                </a:cxn>
                <a:cxn ang="5400000">
                  <a:pos x="wd2" y="hd2"/>
                </a:cxn>
                <a:cxn ang="10800000">
                  <a:pos x="wd2" y="hd2"/>
                </a:cxn>
                <a:cxn ang="16200000">
                  <a:pos x="wd2" y="hd2"/>
                </a:cxn>
              </a:cxnLst>
              <a:rect l="0" t="0" r="r" b="b"/>
              <a:pathLst>
                <a:path w="21600" h="21600" extrusionOk="0">
                  <a:moveTo>
                    <a:pt x="21600" y="9420"/>
                  </a:moveTo>
                  <a:cubicBezTo>
                    <a:pt x="21600" y="12343"/>
                    <a:pt x="21600" y="12343"/>
                    <a:pt x="21600" y="12343"/>
                  </a:cubicBezTo>
                  <a:cubicBezTo>
                    <a:pt x="21600" y="12830"/>
                    <a:pt x="21438" y="13155"/>
                    <a:pt x="21113" y="13317"/>
                  </a:cubicBezTo>
                  <a:cubicBezTo>
                    <a:pt x="20950" y="13642"/>
                    <a:pt x="20463" y="13805"/>
                    <a:pt x="20138" y="13805"/>
                  </a:cubicBezTo>
                  <a:cubicBezTo>
                    <a:pt x="13805" y="13805"/>
                    <a:pt x="13805" y="13805"/>
                    <a:pt x="13805" y="13805"/>
                  </a:cubicBezTo>
                  <a:cubicBezTo>
                    <a:pt x="13805" y="20138"/>
                    <a:pt x="13805" y="20138"/>
                    <a:pt x="13805" y="20138"/>
                  </a:cubicBezTo>
                  <a:cubicBezTo>
                    <a:pt x="13805" y="20626"/>
                    <a:pt x="13642" y="20950"/>
                    <a:pt x="13317" y="21275"/>
                  </a:cubicBezTo>
                  <a:cubicBezTo>
                    <a:pt x="12992" y="21600"/>
                    <a:pt x="12668" y="21600"/>
                    <a:pt x="12180" y="21600"/>
                  </a:cubicBezTo>
                  <a:cubicBezTo>
                    <a:pt x="9257" y="21600"/>
                    <a:pt x="9257" y="21600"/>
                    <a:pt x="9257" y="21600"/>
                  </a:cubicBezTo>
                  <a:cubicBezTo>
                    <a:pt x="8932" y="21600"/>
                    <a:pt x="8608" y="21600"/>
                    <a:pt x="8283" y="21275"/>
                  </a:cubicBezTo>
                  <a:cubicBezTo>
                    <a:pt x="7958" y="20950"/>
                    <a:pt x="7795" y="20626"/>
                    <a:pt x="7795" y="20138"/>
                  </a:cubicBezTo>
                  <a:cubicBezTo>
                    <a:pt x="7795" y="13805"/>
                    <a:pt x="7795" y="13805"/>
                    <a:pt x="7795" y="13805"/>
                  </a:cubicBezTo>
                  <a:cubicBezTo>
                    <a:pt x="1462" y="13805"/>
                    <a:pt x="1462" y="13805"/>
                    <a:pt x="1462" y="13805"/>
                  </a:cubicBezTo>
                  <a:cubicBezTo>
                    <a:pt x="974" y="13805"/>
                    <a:pt x="650" y="13642"/>
                    <a:pt x="325" y="13317"/>
                  </a:cubicBezTo>
                  <a:cubicBezTo>
                    <a:pt x="162" y="13155"/>
                    <a:pt x="0" y="12830"/>
                    <a:pt x="0" y="12343"/>
                  </a:cubicBezTo>
                  <a:cubicBezTo>
                    <a:pt x="0" y="9420"/>
                    <a:pt x="0" y="9420"/>
                    <a:pt x="0" y="9420"/>
                  </a:cubicBezTo>
                  <a:cubicBezTo>
                    <a:pt x="0" y="8932"/>
                    <a:pt x="162" y="8608"/>
                    <a:pt x="325" y="8283"/>
                  </a:cubicBezTo>
                  <a:cubicBezTo>
                    <a:pt x="650" y="8120"/>
                    <a:pt x="974" y="7958"/>
                    <a:pt x="1462" y="7958"/>
                  </a:cubicBezTo>
                  <a:cubicBezTo>
                    <a:pt x="7795" y="7958"/>
                    <a:pt x="7795" y="7958"/>
                    <a:pt x="7795" y="7958"/>
                  </a:cubicBezTo>
                  <a:cubicBezTo>
                    <a:pt x="7795" y="1462"/>
                    <a:pt x="7795" y="1462"/>
                    <a:pt x="7795" y="1462"/>
                  </a:cubicBezTo>
                  <a:cubicBezTo>
                    <a:pt x="7795" y="1137"/>
                    <a:pt x="7958" y="812"/>
                    <a:pt x="8283" y="487"/>
                  </a:cubicBezTo>
                  <a:cubicBezTo>
                    <a:pt x="8608" y="162"/>
                    <a:pt x="8932" y="0"/>
                    <a:pt x="9257" y="0"/>
                  </a:cubicBezTo>
                  <a:cubicBezTo>
                    <a:pt x="12180" y="0"/>
                    <a:pt x="12180" y="0"/>
                    <a:pt x="12180" y="0"/>
                  </a:cubicBezTo>
                  <a:cubicBezTo>
                    <a:pt x="12668" y="0"/>
                    <a:pt x="12992" y="162"/>
                    <a:pt x="13317" y="487"/>
                  </a:cubicBezTo>
                  <a:cubicBezTo>
                    <a:pt x="13642" y="812"/>
                    <a:pt x="13805" y="1137"/>
                    <a:pt x="13805" y="1462"/>
                  </a:cubicBezTo>
                  <a:cubicBezTo>
                    <a:pt x="13805" y="7958"/>
                    <a:pt x="13805" y="7958"/>
                    <a:pt x="13805" y="7958"/>
                  </a:cubicBezTo>
                  <a:cubicBezTo>
                    <a:pt x="20138" y="7958"/>
                    <a:pt x="20138" y="7958"/>
                    <a:pt x="20138" y="7958"/>
                  </a:cubicBezTo>
                  <a:cubicBezTo>
                    <a:pt x="20463" y="7958"/>
                    <a:pt x="20950" y="8120"/>
                    <a:pt x="21113" y="8283"/>
                  </a:cubicBezTo>
                  <a:cubicBezTo>
                    <a:pt x="21438" y="8608"/>
                    <a:pt x="21600" y="8932"/>
                    <a:pt x="21600" y="9420"/>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latin typeface="宋体" panose="02010600030101010101" pitchFamily="2" charset="-122"/>
                <a:ea typeface="宋体" panose="02010600030101010101" pitchFamily="2" charset="-122"/>
              </a:endParaRPr>
            </a:p>
          </p:txBody>
        </p:sp>
      </p:grpSp>
      <p:sp>
        <p:nvSpPr>
          <p:cNvPr id="34" name="文本框_5"/>
          <p:cNvSpPr txBox="1"/>
          <p:nvPr/>
        </p:nvSpPr>
        <p:spPr>
          <a:xfrm>
            <a:off x="18110671" y="3830765"/>
            <a:ext cx="4312485" cy="3136308"/>
          </a:xfrm>
          <a:prstGeom prst="rect">
            <a:avLst/>
          </a:prstGeom>
          <a:ln w="12700">
            <a:miter lim="400000"/>
          </a:ln>
        </p:spPr>
        <p:txBody>
          <a:bodyPr wrap="square" lIns="50800" tIns="50800" rIns="50800" bIns="50800">
            <a:spAutoFit/>
          </a:bodyPr>
          <a:lstStyle/>
          <a:p>
            <a:pPr>
              <a:lnSpc>
                <a:spcPct val="120000"/>
              </a:lnSpc>
              <a:spcBef>
                <a:spcPct val="0"/>
              </a:spcBef>
            </a:pPr>
            <a:r>
              <a:rPr lang="zh-CN" altLang="en-US" sz="2800" b="0" i="0" dirty="0">
                <a:solidFill>
                  <a:srgbClr val="333333"/>
                </a:solidFill>
                <a:effectLst/>
                <a:latin typeface="宋体" panose="02010600030101010101" pitchFamily="2" charset="-122"/>
                <a:ea typeface="宋体" panose="02010600030101010101" pitchFamily="2" charset="-122"/>
              </a:rPr>
              <a:t>它包括一系列标签．通过这些标签可以将网络上的文档格式统一，使分散的</a:t>
            </a:r>
            <a:r>
              <a:rPr lang="en-US" altLang="zh-CN" sz="2800" b="0" i="0" dirty="0">
                <a:solidFill>
                  <a:srgbClr val="333333"/>
                </a:solidFill>
                <a:effectLst/>
                <a:latin typeface="宋体" panose="02010600030101010101" pitchFamily="2" charset="-122"/>
                <a:ea typeface="宋体" panose="02010600030101010101" pitchFamily="2" charset="-122"/>
              </a:rPr>
              <a:t>Internet</a:t>
            </a:r>
            <a:r>
              <a:rPr lang="zh-CN" altLang="en-US" sz="2800" b="0" i="0" dirty="0">
                <a:solidFill>
                  <a:srgbClr val="333333"/>
                </a:solidFill>
                <a:effectLst/>
                <a:latin typeface="宋体" panose="02010600030101010101" pitchFamily="2" charset="-122"/>
                <a:ea typeface="宋体" panose="02010600030101010101" pitchFamily="2" charset="-122"/>
              </a:rPr>
              <a:t>资源连接为一个逻辑整体，从而</a:t>
            </a:r>
            <a:r>
              <a:rPr lang="zh-CN" altLang="en-US" sz="2800" dirty="0">
                <a:solidFill>
                  <a:schemeClr val="tx1">
                    <a:lumMod val="75000"/>
                    <a:lumOff val="25000"/>
                  </a:schemeClr>
                </a:solidFill>
                <a:latin typeface="宋体" panose="02010600030101010101" pitchFamily="2" charset="-122"/>
                <a:ea typeface="宋体" panose="02010600030101010101" pitchFamily="2" charset="-122"/>
                <a:sym typeface="微软雅黑" pitchFamily="34" charset="-122"/>
              </a:rPr>
              <a:t>做出合适的页面大小和排版</a:t>
            </a:r>
          </a:p>
        </p:txBody>
      </p:sp>
      <p:sp>
        <p:nvSpPr>
          <p:cNvPr id="35" name="文本框_3"/>
          <p:cNvSpPr txBox="1"/>
          <p:nvPr/>
        </p:nvSpPr>
        <p:spPr>
          <a:xfrm>
            <a:off x="18194530" y="2721280"/>
            <a:ext cx="4312485" cy="803746"/>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3600"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HTML</a:t>
            </a:r>
            <a:endParaRPr lang="en-GB" altLang="zh-CN" sz="3600"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endParaRPr>
          </a:p>
        </p:txBody>
      </p:sp>
      <p:sp>
        <p:nvSpPr>
          <p:cNvPr id="37" name="文本框_5"/>
          <p:cNvSpPr txBox="1"/>
          <p:nvPr/>
        </p:nvSpPr>
        <p:spPr>
          <a:xfrm>
            <a:off x="3462530" y="8886812"/>
            <a:ext cx="4652769" cy="3118803"/>
          </a:xfrm>
          <a:prstGeom prst="rect">
            <a:avLst/>
          </a:prstGeom>
          <a:ln w="12700">
            <a:miter lim="400000"/>
          </a:ln>
        </p:spPr>
        <p:txBody>
          <a:bodyPr wrap="square" lIns="50800" tIns="50800" rIns="50800" bIns="50800">
            <a:spAutoFit/>
          </a:bodyPr>
          <a:lstStyle/>
          <a:p>
            <a:pPr algn="just"/>
            <a:r>
              <a:rPr lang="zh-CN" altLang="zh-CN" sz="28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层叠样式表</a:t>
            </a:r>
            <a:r>
              <a:rPr lang="en-US" altLang="zh-CN" sz="28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                            </a:t>
            </a:r>
          </a:p>
          <a:p>
            <a:pPr algn="just"/>
            <a:r>
              <a:rPr lang="en-US" altLang="zh-CN" sz="2800" dirty="0">
                <a:solidFill>
                  <a:srgbClr val="333333"/>
                </a:solidFill>
                <a:effectLst/>
                <a:latin typeface="宋体" panose="02010600030101010101" pitchFamily="2" charset="-122"/>
                <a:ea typeface="宋体" panose="02010600030101010101" pitchFamily="2" charset="-122"/>
              </a:rPr>
              <a:t>(</a:t>
            </a:r>
            <a:r>
              <a:rPr lang="zh-CN" altLang="zh-CN" sz="28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英文全称：</a:t>
            </a:r>
            <a:r>
              <a:rPr lang="en-US" altLang="zh-CN" sz="2800" dirty="0">
                <a:solidFill>
                  <a:srgbClr val="333333"/>
                </a:solidFill>
                <a:effectLst/>
                <a:latin typeface="宋体" panose="02010600030101010101" pitchFamily="2" charset="-122"/>
                <a:ea typeface="宋体" panose="02010600030101010101" pitchFamily="2" charset="-122"/>
              </a:rPr>
              <a:t>Cascading Style Sheets)</a:t>
            </a:r>
            <a:r>
              <a:rPr lang="zh-CN" altLang="zh-CN" sz="28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是一种用来表现</a:t>
            </a:r>
            <a:r>
              <a:rPr lang="en-US" altLang="zh-CN" sz="2800" dirty="0">
                <a:solidFill>
                  <a:srgbClr val="000000"/>
                </a:solidFill>
                <a:effectLst/>
                <a:latin typeface="宋体" panose="02010600030101010101" pitchFamily="2" charset="-122"/>
                <a:ea typeface="宋体" panose="02010600030101010101" pitchFamily="2" charset="-122"/>
              </a:rPr>
              <a:t>HTML</a:t>
            </a:r>
            <a:r>
              <a:rPr lang="zh-CN" altLang="zh-CN" sz="28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或</a:t>
            </a:r>
            <a:r>
              <a:rPr lang="en-US" altLang="zh-CN" sz="2800" dirty="0">
                <a:solidFill>
                  <a:srgbClr val="000000"/>
                </a:solidFill>
                <a:effectLst/>
                <a:latin typeface="宋体" panose="02010600030101010101" pitchFamily="2" charset="-122"/>
                <a:ea typeface="宋体" panose="02010600030101010101" pitchFamily="2" charset="-122"/>
              </a:rPr>
              <a:t>XML</a:t>
            </a:r>
            <a:r>
              <a:rPr lang="zh-CN" altLang="zh-CN" sz="28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（标准通用标记语言的一个子集）等文件样式的计算机语言</a:t>
            </a:r>
            <a:r>
              <a:rPr lang="zh-CN" altLang="en-US" sz="28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，能够</a:t>
            </a:r>
            <a:r>
              <a:rPr lang="zh-CN" altLang="en-US" sz="2800" dirty="0">
                <a:latin typeface="宋体" panose="02010600030101010101" pitchFamily="2" charset="-122"/>
                <a:ea typeface="宋体" panose="02010600030101010101" pitchFamily="2" charset="-122"/>
              </a:rPr>
              <a:t>对网页进行修饰，使其变得美观</a:t>
            </a:r>
            <a:endParaRPr lang="zh-CN" altLang="en-US" sz="2800" dirty="0">
              <a:latin typeface="宋体" panose="02010600030101010101" pitchFamily="2" charset="-122"/>
              <a:ea typeface="宋体" panose="02010600030101010101" pitchFamily="2" charset="-122"/>
              <a:sym typeface="微软雅黑" pitchFamily="34" charset="-122"/>
            </a:endParaRPr>
          </a:p>
        </p:txBody>
      </p:sp>
      <p:sp>
        <p:nvSpPr>
          <p:cNvPr id="38" name="文本框_3"/>
          <p:cNvSpPr txBox="1"/>
          <p:nvPr/>
        </p:nvSpPr>
        <p:spPr>
          <a:xfrm>
            <a:off x="3462530" y="7921264"/>
            <a:ext cx="4217698" cy="803746"/>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GB" sz="3600"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CSS</a:t>
            </a:r>
          </a:p>
        </p:txBody>
      </p:sp>
      <p:sp>
        <p:nvSpPr>
          <p:cNvPr id="40" name="文本框_5"/>
          <p:cNvSpPr txBox="1"/>
          <p:nvPr/>
        </p:nvSpPr>
        <p:spPr>
          <a:xfrm>
            <a:off x="3462530" y="3548167"/>
            <a:ext cx="4996616" cy="3549690"/>
          </a:xfrm>
          <a:prstGeom prst="rect">
            <a:avLst/>
          </a:prstGeom>
          <a:ln w="12700">
            <a:miter lim="400000"/>
          </a:ln>
        </p:spPr>
        <p:txBody>
          <a:bodyPr wrap="square" lIns="50800" tIns="50800" rIns="50800" bIns="50800">
            <a:spAutoFit/>
          </a:bodyPr>
          <a:lstStyle/>
          <a:p>
            <a:pPr algn="just"/>
            <a:r>
              <a:rPr lang="zh-CN" altLang="zh-CN" sz="2800" kern="1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超文本传输协议（</a:t>
            </a:r>
            <a:r>
              <a:rPr lang="en-US" altLang="zh-CN" sz="2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Hyper Text Transfer Protocol</a:t>
            </a:r>
            <a:r>
              <a:rPr lang="zh-CN" altLang="zh-CN" sz="2800" kern="1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a:t>
            </a:r>
            <a:r>
              <a:rPr lang="en-US" altLang="zh-CN" sz="2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HTTP</a:t>
            </a:r>
            <a:r>
              <a:rPr lang="zh-CN" altLang="zh-CN" sz="2800" kern="1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）是一个简单的请求</a:t>
            </a:r>
            <a:r>
              <a:rPr lang="en-US" altLang="zh-CN" sz="2800" kern="100" dirty="0">
                <a:solidFill>
                  <a:srgbClr val="333333"/>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2800" kern="1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响应协议，它通常运行在</a:t>
            </a:r>
            <a:r>
              <a:rPr lang="en-US" altLang="zh-CN" sz="2800" kern="1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TCP</a:t>
            </a:r>
            <a:r>
              <a:rPr lang="zh-CN" altLang="zh-CN" sz="2800" kern="1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之上。它指定了客户端可能发送给服务器什么样的消息以及得到什么样的响应。</a:t>
            </a:r>
            <a:r>
              <a:rPr lang="zh-CN" altLang="en-US" sz="2800" kern="1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我们通过它来使得我们的</a:t>
            </a:r>
            <a:r>
              <a:rPr lang="en-US" altLang="zh-CN" sz="2800" kern="1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app</a:t>
            </a:r>
            <a:r>
              <a:rPr lang="zh-CN" altLang="en-US" sz="2800" kern="100" dirty="0">
                <a:solidFill>
                  <a:srgbClr val="333333"/>
                </a:solidFill>
                <a:effectLst/>
                <a:latin typeface="宋体" panose="02010600030101010101" pitchFamily="2" charset="-122"/>
                <a:ea typeface="宋体" panose="02010600030101010101" pitchFamily="2" charset="-122"/>
                <a:cs typeface="Helvetica" panose="020B0604020202020204" pitchFamily="34" charset="0"/>
              </a:rPr>
              <a:t>与服务器之间产生链接</a:t>
            </a:r>
            <a:endParaRPr lang="zh-CN" altLang="zh-CN" sz="2800" kern="100" dirty="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1" name="文本框_3"/>
          <p:cNvSpPr txBox="1"/>
          <p:nvPr/>
        </p:nvSpPr>
        <p:spPr>
          <a:xfrm>
            <a:off x="3462529" y="2582619"/>
            <a:ext cx="4217699" cy="803746"/>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GB" sz="3600"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HTTP</a:t>
            </a:r>
          </a:p>
        </p:txBody>
      </p:sp>
      <p:sp>
        <p:nvSpPr>
          <p:cNvPr id="43" name="文本框_5"/>
          <p:cNvSpPr txBox="1"/>
          <p:nvPr/>
        </p:nvSpPr>
        <p:spPr>
          <a:xfrm>
            <a:off x="18194530" y="8886812"/>
            <a:ext cx="4312485" cy="3233257"/>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defRPr sz="1800">
                <a:solidFill>
                  <a:srgbClr val="FFFFFF"/>
                </a:solidFill>
                <a:latin typeface="Roboto"/>
                <a:ea typeface="Roboto"/>
                <a:cs typeface="Roboto"/>
                <a:sym typeface="Roboto"/>
              </a:defRPr>
            </a:pPr>
            <a:r>
              <a:rPr lang="en-US" altLang="zh-CN" sz="2800" b="0" i="0" dirty="0">
                <a:solidFill>
                  <a:srgbClr val="333333"/>
                </a:solidFill>
                <a:effectLst/>
                <a:latin typeface="宋体" panose="02010600030101010101" pitchFamily="2" charset="-122"/>
                <a:ea typeface="宋体" panose="02010600030101010101" pitchFamily="2" charset="-122"/>
              </a:rPr>
              <a:t>JavaScript</a:t>
            </a:r>
            <a:r>
              <a:rPr lang="zh-CN" altLang="en-US" sz="2800" b="0" i="0" dirty="0">
                <a:solidFill>
                  <a:srgbClr val="333333"/>
                </a:solidFill>
                <a:effectLst/>
                <a:latin typeface="宋体" panose="02010600030101010101" pitchFamily="2" charset="-122"/>
                <a:ea typeface="宋体" panose="02010600030101010101" pitchFamily="2" charset="-122"/>
              </a:rPr>
              <a:t>（简称“</a:t>
            </a:r>
            <a:r>
              <a:rPr lang="en-US" altLang="zh-CN" sz="2800" b="0" i="0" dirty="0">
                <a:solidFill>
                  <a:srgbClr val="333333"/>
                </a:solidFill>
                <a:effectLst/>
                <a:latin typeface="宋体" panose="02010600030101010101" pitchFamily="2" charset="-122"/>
                <a:ea typeface="宋体" panose="02010600030101010101" pitchFamily="2" charset="-122"/>
              </a:rPr>
              <a:t>JS”</a:t>
            </a:r>
            <a:r>
              <a:rPr lang="zh-CN" altLang="en-US" sz="2800" b="0" i="0" dirty="0">
                <a:solidFill>
                  <a:srgbClr val="333333"/>
                </a:solidFill>
                <a:effectLst/>
                <a:latin typeface="宋体" panose="02010600030101010101" pitchFamily="2" charset="-122"/>
                <a:ea typeface="宋体" panose="02010600030101010101" pitchFamily="2" charset="-122"/>
              </a:rPr>
              <a:t>） 是一种具有函数优先的轻量级，解释型或即时编译型的编程语言。</a:t>
            </a:r>
            <a:r>
              <a:rPr lang="zh-CN" altLang="en-US" sz="2800" b="0" i="0" dirty="0">
                <a:solidFill>
                  <a:srgbClr val="42465F"/>
                </a:solidFill>
                <a:effectLst/>
                <a:latin typeface="宋体" panose="02010600030101010101" pitchFamily="2" charset="-122"/>
                <a:ea typeface="宋体" panose="02010600030101010101" pitchFamily="2" charset="-122"/>
              </a:rPr>
              <a:t>这是我们项目的主要编写语言</a:t>
            </a:r>
            <a:endParaRPr lang="en-US" sz="28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44" name="文本框_3"/>
          <p:cNvSpPr txBox="1"/>
          <p:nvPr/>
        </p:nvSpPr>
        <p:spPr>
          <a:xfrm>
            <a:off x="18194530" y="8083066"/>
            <a:ext cx="4144769" cy="803746"/>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3600"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JavaScript</a:t>
            </a:r>
            <a:endParaRPr lang="en-GB" sz="3600"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endParaRPr>
          </a:p>
        </p:txBody>
      </p:sp>
      <p:sp>
        <p:nvSpPr>
          <p:cNvPr id="45" name="文本框_3"/>
          <p:cNvSpPr txBox="1"/>
          <p:nvPr/>
        </p:nvSpPr>
        <p:spPr>
          <a:xfrm>
            <a:off x="10979429" y="5720912"/>
            <a:ext cx="2425140" cy="725840"/>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zh-CN" altLang="en-US" sz="3200"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前端处理</a:t>
            </a:r>
            <a:endParaRPr lang="en-GB" sz="3200"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endParaRPr>
          </a:p>
        </p:txBody>
      </p:sp>
      <p:sp>
        <p:nvSpPr>
          <p:cNvPr id="47" name="椭圆 46"/>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a:stCxn id="1722" idx="4"/>
          </p:cNvCxnSpPr>
          <p:nvPr/>
        </p:nvCxnSpPr>
        <p:spPr>
          <a:xfrm>
            <a:off x="2552699" y="3798674"/>
            <a:ext cx="0" cy="4272175"/>
          </a:xfrm>
          <a:prstGeom prst="line">
            <a:avLst/>
          </a:prstGeom>
          <a:ln w="38100">
            <a:solidFill>
              <a:srgbClr val="C4CCD9"/>
            </a:solidFill>
            <a:prstDash val="lg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1732" idx="4"/>
            <a:endCxn id="1737" idx="0"/>
          </p:cNvCxnSpPr>
          <p:nvPr/>
        </p:nvCxnSpPr>
        <p:spPr>
          <a:xfrm>
            <a:off x="17284699" y="3798674"/>
            <a:ext cx="0" cy="4394199"/>
          </a:xfrm>
          <a:prstGeom prst="line">
            <a:avLst/>
          </a:prstGeom>
          <a:ln w="38100">
            <a:solidFill>
              <a:srgbClr val="C4CCD9"/>
            </a:solidFill>
            <a:prstDash val="lgDash"/>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 y="1018441"/>
            <a:ext cx="24384000" cy="518862"/>
            <a:chOff x="1" y="748988"/>
            <a:chExt cx="24384000" cy="518862"/>
          </a:xfrm>
        </p:grpSpPr>
        <p:grpSp>
          <p:nvGrpSpPr>
            <p:cNvPr id="2" name="组合 1"/>
            <p:cNvGrpSpPr/>
            <p:nvPr/>
          </p:nvGrpSpPr>
          <p:grpSpPr>
            <a:xfrm rot="5400000">
              <a:off x="11945781" y="-11196792"/>
              <a:ext cx="492440" cy="24384000"/>
              <a:chOff x="22959400" y="-27682"/>
              <a:chExt cx="180000" cy="13743682"/>
            </a:xfrm>
          </p:grpSpPr>
          <p:sp>
            <p:nvSpPr>
              <p:cNvPr id="36" name="矩形 35"/>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22959400"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5" name="矩形 54"/>
            <p:cNvSpPr/>
            <p:nvPr/>
          </p:nvSpPr>
          <p:spPr>
            <a:xfrm>
              <a:off x="18791665" y="806185"/>
              <a:ext cx="4101446" cy="430887"/>
            </a:xfrm>
            <a:prstGeom prst="rect">
              <a:avLst/>
            </a:prstGeom>
          </p:spPr>
          <p:txBody>
            <a:bodyPr wrap="square" lIns="0" tIns="0" rIns="0" bIns="0">
              <a:spAutoFit/>
            </a:bodyPr>
            <a:lstStyle/>
            <a:p>
              <a:pPr algn="dist">
                <a:defRPr/>
              </a:pPr>
              <a:r>
                <a:rPr lang="zh-CN" altLang="en-US" sz="2800" dirty="0">
                  <a:solidFill>
                    <a:srgbClr val="42465F"/>
                  </a:solidFill>
                  <a:latin typeface="FangSong" panose="02010609060101010101" pitchFamily="49" charset="-122"/>
                  <a:ea typeface="FangSong" panose="02010609060101010101" pitchFamily="49" charset="-122"/>
                  <a:cs typeface="阿里巴巴普惠体 M" panose="00020600040101010101" pitchFamily="18" charset="-122"/>
                </a:rPr>
                <a:t>前后端架构</a:t>
              </a:r>
            </a:p>
          </p:txBody>
        </p:sp>
        <p:sp>
          <p:nvSpPr>
            <p:cNvPr id="56" name="矩形 55"/>
            <p:cNvSpPr/>
            <p:nvPr/>
          </p:nvSpPr>
          <p:spPr>
            <a:xfrm>
              <a:off x="1247775" y="806185"/>
              <a:ext cx="8079135" cy="430887"/>
            </a:xfrm>
            <a:prstGeom prst="rect">
              <a:avLst/>
            </a:prstGeom>
          </p:spPr>
          <p:txBody>
            <a:bodyPr wrap="none" lIns="0" tIns="0" rIns="0" bIns="0">
              <a:spAutoFit/>
            </a:bodyPr>
            <a:lstStyle/>
            <a:p>
              <a:pPr>
                <a:defRPr/>
              </a:pPr>
              <a:r>
                <a:rPr lang="en-US" altLang="zh-CN" sz="2800" dirty="0">
                  <a:ln>
                    <a:solidFill>
                      <a:srgbClr val="42465F"/>
                    </a:solidFill>
                  </a:ln>
                  <a:solidFill>
                    <a:srgbClr val="42465F"/>
                  </a:solidFill>
                  <a:latin typeface="FangSong" panose="02010609060101010101" pitchFamily="49" charset="-122"/>
                  <a:ea typeface="FangSong" panose="02010609060101010101" pitchFamily="49" charset="-122"/>
                  <a:cs typeface="阿里巴巴普惠体 M" panose="00020600040101010101" pitchFamily="18" charset="-122"/>
                </a:rPr>
                <a:t>front-end and back-end development frameworks</a:t>
              </a:r>
            </a:p>
          </p:txBody>
        </p:sp>
        <p:sp>
          <p:nvSpPr>
            <p:cNvPr id="57" name="矩形 56"/>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FangSong" panose="02010609060101010101" pitchFamily="49" charset="-122"/>
                  <a:ea typeface="FangSong" panose="02010609060101010101" pitchFamily="49" charset="-122"/>
                  <a:cs typeface="阿里巴巴普惠体 M" panose="00020600040101010101" pitchFamily="18" charset="-122"/>
                </a:rPr>
                <a:t>04</a:t>
              </a:r>
              <a:endParaRPr lang="zh-CN" altLang="en-US" sz="3200" dirty="0">
                <a:solidFill>
                  <a:schemeClr val="bg1"/>
                </a:solidFill>
                <a:latin typeface="FangSong" panose="02010609060101010101" pitchFamily="49" charset="-122"/>
                <a:ea typeface="FangSong" panose="02010609060101010101" pitchFamily="49" charset="-122"/>
                <a:cs typeface="阿里巴巴普惠体 M" panose="00020600040101010101" pitchFamily="18" charset="-122"/>
              </a:endParaRPr>
            </a:p>
          </p:txBody>
        </p:sp>
      </p:grpSp>
      <p:sp>
        <p:nvSpPr>
          <p:cNvPr id="58" name="椭圆 57"/>
          <p:cNvSpPr/>
          <p:nvPr/>
        </p:nvSpPr>
        <p:spPr>
          <a:xfrm>
            <a:off x="13806717" y="9997901"/>
            <a:ext cx="686354"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60" name="椭圆 59"/>
          <p:cNvSpPr/>
          <p:nvPr/>
        </p:nvSpPr>
        <p:spPr>
          <a:xfrm>
            <a:off x="12434629" y="9447758"/>
            <a:ext cx="1100286" cy="110028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 name="Shape"/>
          <p:cNvSpPr/>
          <p:nvPr/>
        </p:nvSpPr>
        <p:spPr>
          <a:xfrm>
            <a:off x="12204104" y="5457428"/>
            <a:ext cx="12192001" cy="2794001"/>
          </a:xfrm>
          <a:custGeom>
            <a:avLst/>
            <a:gdLst/>
            <a:ahLst/>
            <a:cxnLst>
              <a:cxn ang="0">
                <a:pos x="wd2" y="hd2"/>
              </a:cxn>
              <a:cxn ang="5400000">
                <a:pos x="wd2" y="hd2"/>
              </a:cxn>
              <a:cxn ang="10800000">
                <a:pos x="wd2" y="hd2"/>
              </a:cxn>
              <a:cxn ang="16200000">
                <a:pos x="wd2" y="hd2"/>
              </a:cxn>
            </a:cxnLst>
            <a:rect l="0" t="0" r="r" b="b"/>
            <a:pathLst>
              <a:path w="21600" h="21600" extrusionOk="0">
                <a:moveTo>
                  <a:pt x="4412" y="0"/>
                </a:moveTo>
                <a:cubicBezTo>
                  <a:pt x="3156" y="0"/>
                  <a:pt x="2402" y="1"/>
                  <a:pt x="1899" y="653"/>
                </a:cubicBezTo>
                <a:cubicBezTo>
                  <a:pt x="1098" y="1744"/>
                  <a:pt x="465" y="4106"/>
                  <a:pt x="173" y="7106"/>
                </a:cubicBezTo>
                <a:cubicBezTo>
                  <a:pt x="58" y="8290"/>
                  <a:pt x="0" y="9540"/>
                  <a:pt x="0" y="10800"/>
                </a:cubicBezTo>
                <a:cubicBezTo>
                  <a:pt x="0" y="12060"/>
                  <a:pt x="58" y="13310"/>
                  <a:pt x="173" y="14494"/>
                </a:cubicBezTo>
                <a:cubicBezTo>
                  <a:pt x="465" y="17494"/>
                  <a:pt x="1098" y="19856"/>
                  <a:pt x="1899" y="20947"/>
                </a:cubicBezTo>
                <a:cubicBezTo>
                  <a:pt x="2402" y="21599"/>
                  <a:pt x="3156" y="21600"/>
                  <a:pt x="4412" y="21600"/>
                </a:cubicBezTo>
                <a:lnTo>
                  <a:pt x="20831" y="21600"/>
                </a:lnTo>
                <a:cubicBezTo>
                  <a:pt x="21115" y="21600"/>
                  <a:pt x="21365" y="21596"/>
                  <a:pt x="21600" y="21589"/>
                </a:cubicBezTo>
                <a:lnTo>
                  <a:pt x="21600" y="11"/>
                </a:lnTo>
                <a:cubicBezTo>
                  <a:pt x="21365" y="4"/>
                  <a:pt x="21115" y="0"/>
                  <a:pt x="20831" y="0"/>
                </a:cubicBezTo>
                <a:lnTo>
                  <a:pt x="4412" y="0"/>
                </a:lnTo>
                <a:close/>
              </a:path>
            </a:pathLst>
          </a:custGeom>
          <a:solidFill>
            <a:srgbClr val="42465F"/>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FangSong" panose="02010609060101010101" pitchFamily="49" charset="-122"/>
              <a:ea typeface="FangSong" panose="02010609060101010101" pitchFamily="49" charset="-122"/>
              <a:cs typeface="阿里巴巴普惠体 R" panose="00020600040101010101" pitchFamily="18" charset="-122"/>
            </a:endParaRPr>
          </a:p>
        </p:txBody>
      </p:sp>
      <p:sp>
        <p:nvSpPr>
          <p:cNvPr id="4680" name="Shape"/>
          <p:cNvSpPr/>
          <p:nvPr/>
        </p:nvSpPr>
        <p:spPr>
          <a:xfrm>
            <a:off x="12204104" y="8887010"/>
            <a:ext cx="12192001" cy="2794001"/>
          </a:xfrm>
          <a:custGeom>
            <a:avLst/>
            <a:gdLst/>
            <a:ahLst/>
            <a:cxnLst>
              <a:cxn ang="0">
                <a:pos x="wd2" y="hd2"/>
              </a:cxn>
              <a:cxn ang="5400000">
                <a:pos x="wd2" y="hd2"/>
              </a:cxn>
              <a:cxn ang="10800000">
                <a:pos x="wd2" y="hd2"/>
              </a:cxn>
              <a:cxn ang="16200000">
                <a:pos x="wd2" y="hd2"/>
              </a:cxn>
            </a:cxnLst>
            <a:rect l="0" t="0" r="r" b="b"/>
            <a:pathLst>
              <a:path w="21600" h="21600" extrusionOk="0">
                <a:moveTo>
                  <a:pt x="4412" y="0"/>
                </a:moveTo>
                <a:cubicBezTo>
                  <a:pt x="3156" y="0"/>
                  <a:pt x="2402" y="1"/>
                  <a:pt x="1899" y="653"/>
                </a:cubicBezTo>
                <a:cubicBezTo>
                  <a:pt x="1098" y="1744"/>
                  <a:pt x="465" y="4106"/>
                  <a:pt x="173" y="7106"/>
                </a:cubicBezTo>
                <a:cubicBezTo>
                  <a:pt x="58" y="8290"/>
                  <a:pt x="0" y="9540"/>
                  <a:pt x="0" y="10800"/>
                </a:cubicBezTo>
                <a:cubicBezTo>
                  <a:pt x="0" y="12060"/>
                  <a:pt x="58" y="13310"/>
                  <a:pt x="173" y="14494"/>
                </a:cubicBezTo>
                <a:cubicBezTo>
                  <a:pt x="465" y="17494"/>
                  <a:pt x="1098" y="19856"/>
                  <a:pt x="1899" y="20947"/>
                </a:cubicBezTo>
                <a:cubicBezTo>
                  <a:pt x="2402" y="21599"/>
                  <a:pt x="3156" y="21600"/>
                  <a:pt x="4412" y="21600"/>
                </a:cubicBezTo>
                <a:lnTo>
                  <a:pt x="20831" y="21600"/>
                </a:lnTo>
                <a:cubicBezTo>
                  <a:pt x="21115" y="21600"/>
                  <a:pt x="21365" y="21596"/>
                  <a:pt x="21600" y="21589"/>
                </a:cubicBezTo>
                <a:lnTo>
                  <a:pt x="21600" y="11"/>
                </a:lnTo>
                <a:cubicBezTo>
                  <a:pt x="21365" y="4"/>
                  <a:pt x="21115" y="0"/>
                  <a:pt x="20831" y="0"/>
                </a:cubicBezTo>
                <a:lnTo>
                  <a:pt x="4412" y="0"/>
                </a:lnTo>
                <a:close/>
              </a:path>
            </a:pathLst>
          </a:custGeom>
          <a:solidFill>
            <a:srgbClr val="FFC000"/>
          </a:solidFill>
          <a:ln w="12700">
            <a:miter lim="400000"/>
          </a:ln>
          <a:effectLst>
            <a:outerShdw blurRad="393700" dist="340727" dir="19923808" rotWithShape="0">
              <a:srgbClr val="FFC000">
                <a:alpha val="61000"/>
              </a:srgbClr>
            </a:outerShdw>
          </a:effec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grpSp>
        <p:nvGrpSpPr>
          <p:cNvPr id="4901" name="Group"/>
          <p:cNvGrpSpPr/>
          <p:nvPr/>
        </p:nvGrpSpPr>
        <p:grpSpPr>
          <a:xfrm>
            <a:off x="12705042" y="5905500"/>
            <a:ext cx="1905001" cy="1905000"/>
            <a:chOff x="0" y="0"/>
            <a:chExt cx="1905000" cy="1905000"/>
          </a:xfrm>
        </p:grpSpPr>
        <p:sp>
          <p:nvSpPr>
            <p:cNvPr id="4899" name="Circle"/>
            <p:cNvSpPr/>
            <p:nvPr/>
          </p:nvSpPr>
          <p:spPr>
            <a:xfrm>
              <a:off x="0" y="0"/>
              <a:ext cx="1905000" cy="1905000"/>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solidFill>
                  <a:srgbClr val="42465F"/>
                </a:solidFill>
                <a:latin typeface="FangSong" panose="02010609060101010101" pitchFamily="49" charset="-122"/>
                <a:ea typeface="FangSong" panose="02010609060101010101" pitchFamily="49" charset="-122"/>
                <a:cs typeface="阿里巴巴普惠体 R" panose="00020600040101010101" pitchFamily="18" charset="-122"/>
              </a:endParaRPr>
            </a:p>
          </p:txBody>
        </p:sp>
        <p:sp>
          <p:nvSpPr>
            <p:cNvPr id="4900" name="01"/>
            <p:cNvSpPr txBox="1"/>
            <p:nvPr/>
          </p:nvSpPr>
          <p:spPr>
            <a:xfrm>
              <a:off x="508571" y="424258"/>
              <a:ext cx="1000273" cy="1179810"/>
            </a:xfrm>
            <a:prstGeom prst="rect">
              <a:avLst/>
            </a:prstGeom>
            <a:noFill/>
            <a:ln w="12700" cap="flat">
              <a:noFill/>
              <a:miter lim="400000"/>
            </a:ln>
            <a:effectLst/>
          </p:spPr>
          <p:txBody>
            <a:bodyPr wrap="none" lIns="50800" tIns="50800" rIns="50800" bIns="50800" numCol="1" anchor="t">
              <a:spAutoFit/>
            </a:bodyPr>
            <a:lstStyle>
              <a:lvl1pPr algn="r">
                <a:lnSpc>
                  <a:spcPct val="100000"/>
                </a:lnSpc>
                <a:defRPr sz="7000">
                  <a:solidFill>
                    <a:srgbClr val="525E76"/>
                  </a:solidFill>
                  <a:latin typeface="Roboto"/>
                  <a:ea typeface="Roboto"/>
                  <a:cs typeface="Roboto"/>
                  <a:sym typeface="Roboto"/>
                </a:defRPr>
              </a:lvl1pPr>
            </a:lstStyle>
            <a:p>
              <a:r>
                <a:rPr dirty="0">
                  <a:solidFill>
                    <a:srgbClr val="42465F"/>
                  </a:solidFill>
                  <a:latin typeface="FangSong" panose="02010609060101010101" pitchFamily="49" charset="-122"/>
                  <a:ea typeface="FangSong" panose="02010609060101010101" pitchFamily="49" charset="-122"/>
                  <a:cs typeface="阿里巴巴普惠体 R" panose="00020600040101010101" pitchFamily="18" charset="-122"/>
                </a:rPr>
                <a:t>01</a:t>
              </a:r>
            </a:p>
          </p:txBody>
        </p:sp>
      </p:grpSp>
      <p:grpSp>
        <p:nvGrpSpPr>
          <p:cNvPr id="4906" name="Group"/>
          <p:cNvGrpSpPr/>
          <p:nvPr/>
        </p:nvGrpSpPr>
        <p:grpSpPr>
          <a:xfrm>
            <a:off x="12705042" y="9331510"/>
            <a:ext cx="1905001" cy="1905001"/>
            <a:chOff x="0" y="0"/>
            <a:chExt cx="1905000" cy="1905000"/>
          </a:xfrm>
        </p:grpSpPr>
        <p:sp>
          <p:nvSpPr>
            <p:cNvPr id="4904" name="Circle"/>
            <p:cNvSpPr/>
            <p:nvPr/>
          </p:nvSpPr>
          <p:spPr>
            <a:xfrm>
              <a:off x="0" y="0"/>
              <a:ext cx="1905000" cy="1905000"/>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FangSong" panose="02010609060101010101" pitchFamily="49" charset="-122"/>
                <a:ea typeface="FangSong" panose="02010609060101010101" pitchFamily="49" charset="-122"/>
                <a:cs typeface="阿里巴巴普惠体 R" panose="00020600040101010101" pitchFamily="18" charset="-122"/>
              </a:endParaRPr>
            </a:p>
          </p:txBody>
        </p:sp>
        <p:sp>
          <p:nvSpPr>
            <p:cNvPr id="4905" name="02"/>
            <p:cNvSpPr txBox="1"/>
            <p:nvPr/>
          </p:nvSpPr>
          <p:spPr>
            <a:xfrm>
              <a:off x="502159" y="381000"/>
              <a:ext cx="1006685" cy="1179809"/>
            </a:xfrm>
            <a:prstGeom prst="rect">
              <a:avLst/>
            </a:prstGeom>
            <a:noFill/>
            <a:ln w="12700" cap="flat">
              <a:noFill/>
              <a:miter lim="400000"/>
            </a:ln>
            <a:effectLst/>
          </p:spPr>
          <p:txBody>
            <a:bodyPr wrap="none" lIns="50800" tIns="50800" rIns="50800" bIns="50800" numCol="1" anchor="t">
              <a:spAutoFit/>
            </a:bodyPr>
            <a:lstStyle>
              <a:lvl1pPr algn="r">
                <a:lnSpc>
                  <a:spcPct val="100000"/>
                </a:lnSpc>
                <a:defRPr sz="7000" b="1">
                  <a:ln w="12700" cap="flat">
                    <a:solidFill>
                      <a:srgbClr val="525E76"/>
                    </a:solidFill>
                    <a:prstDash val="solid"/>
                    <a:miter lim="400000"/>
                  </a:ln>
                  <a:noFill/>
                  <a:latin typeface="Roboto"/>
                  <a:ea typeface="Roboto"/>
                  <a:cs typeface="Roboto"/>
                  <a:sym typeface="Roboto"/>
                </a:defRPr>
              </a:lvl1pPr>
            </a:lstStyle>
            <a:p>
              <a:r>
                <a:rPr dirty="0">
                  <a:ln w="38100" cap="flat">
                    <a:solidFill>
                      <a:srgbClr val="FFC000"/>
                    </a:solidFill>
                    <a:prstDash val="solid"/>
                    <a:miter lim="400000"/>
                  </a:ln>
                  <a:latin typeface="FangSong" panose="02010609060101010101" pitchFamily="49" charset="-122"/>
                  <a:ea typeface="FangSong" panose="02010609060101010101" pitchFamily="49" charset="-122"/>
                  <a:cs typeface="阿里巴巴普惠体 R" panose="00020600040101010101" pitchFamily="18" charset="-122"/>
                </a:rPr>
                <a:t>02</a:t>
              </a:r>
            </a:p>
          </p:txBody>
        </p:sp>
      </p:grpSp>
      <p:sp>
        <p:nvSpPr>
          <p:cNvPr id="233" name="文本框_3"/>
          <p:cNvSpPr txBox="1"/>
          <p:nvPr/>
        </p:nvSpPr>
        <p:spPr>
          <a:xfrm>
            <a:off x="12818353" y="3025386"/>
            <a:ext cx="11475755" cy="1826141"/>
          </a:xfrm>
          <a:prstGeom prst="rect">
            <a:avLst/>
          </a:prstGeom>
          <a:ln w="12700">
            <a:miter lim="400000"/>
          </a:ln>
        </p:spPr>
        <p:txBody>
          <a:bodyPr wrap="square" lIns="50800" tIns="50800" rIns="50800" bIns="50800">
            <a:spAutoFit/>
          </a:bodyPr>
          <a:lstStyle/>
          <a:p>
            <a:r>
              <a:rPr lang="zh-CN" altLang="en-US" sz="2800" dirty="0">
                <a:latin typeface="宋体" panose="02010600030101010101" pitchFamily="2" charset="-122"/>
                <a:ea typeface="宋体" panose="02010600030101010101" pitchFamily="2" charset="-122"/>
                <a:cs typeface="阿里巴巴普惠体 R" panose="00020600040101010101" pitchFamily="18" charset="-122"/>
              </a:rPr>
              <a:t>我们的前后端架构主要是采取了</a:t>
            </a:r>
            <a:r>
              <a:rPr lang="en-US" altLang="zh-CN" sz="2800" dirty="0">
                <a:latin typeface="宋体" panose="02010600030101010101" pitchFamily="2" charset="-122"/>
                <a:ea typeface="宋体" panose="02010600030101010101" pitchFamily="2" charset="-122"/>
                <a:cs typeface="阿里巴巴普惠体 R" panose="00020600040101010101" pitchFamily="18" charset="-122"/>
              </a:rPr>
              <a:t>vue.js</a:t>
            </a:r>
            <a:r>
              <a:rPr lang="zh-CN" altLang="en-US" sz="2800" dirty="0">
                <a:latin typeface="宋体" panose="02010600030101010101" pitchFamily="2" charset="-122"/>
                <a:ea typeface="宋体" panose="02010600030101010101" pitchFamily="2" charset="-122"/>
                <a:cs typeface="阿里巴巴普惠体 R" panose="00020600040101010101" pitchFamily="18" charset="-122"/>
              </a:rPr>
              <a:t>的架构。</a:t>
            </a:r>
            <a:r>
              <a:rPr lang="en-US" altLang="zh-CN" sz="2800" dirty="0">
                <a:latin typeface="宋体" panose="02010600030101010101" pitchFamily="2" charset="-122"/>
                <a:ea typeface="宋体" panose="02010600030101010101" pitchFamily="2" charset="-122"/>
                <a:cs typeface="阿里巴巴普惠体 R" panose="00020600040101010101" pitchFamily="18" charset="-122"/>
              </a:rPr>
              <a:t>Vue</a:t>
            </a:r>
            <a:r>
              <a:rPr lang="zh-CN" altLang="en-US" sz="2800" dirty="0">
                <a:latin typeface="宋体" panose="02010600030101010101" pitchFamily="2" charset="-122"/>
                <a:ea typeface="宋体" panose="02010600030101010101" pitchFamily="2" charset="-122"/>
                <a:cs typeface="阿里巴巴普惠体 R" panose="00020600040101010101" pitchFamily="18" charset="-122"/>
              </a:rPr>
              <a:t>是一套</a:t>
            </a:r>
            <a:r>
              <a:rPr lang="zh-CN" altLang="en-US" sz="2800" b="0" i="0" dirty="0">
                <a:effectLst/>
                <a:latin typeface="宋体" panose="02010600030101010101" pitchFamily="2" charset="-122"/>
                <a:ea typeface="宋体" panose="02010600030101010101" pitchFamily="2" charset="-122"/>
              </a:rPr>
              <a:t>于构建用户界面的渐进式框架。</a:t>
            </a:r>
            <a:r>
              <a:rPr lang="en-US" altLang="zh-CN" sz="2800" b="0" i="0" dirty="0" err="1">
                <a:effectLst/>
                <a:latin typeface="宋体" panose="02010600030101010101" pitchFamily="2" charset="-122"/>
                <a:ea typeface="宋体" panose="02010600030101010101" pitchFamily="2" charset="-122"/>
              </a:rPr>
              <a:t>vue</a:t>
            </a:r>
            <a:r>
              <a:rPr lang="zh-CN" altLang="en-US" sz="2800" b="0" i="0" dirty="0">
                <a:effectLst/>
                <a:latin typeface="宋体" panose="02010600030101010101" pitchFamily="2" charset="-122"/>
                <a:ea typeface="宋体" panose="02010600030101010101" pitchFamily="2" charset="-122"/>
              </a:rPr>
              <a:t>是一个</a:t>
            </a:r>
            <a:r>
              <a:rPr lang="en-US" altLang="zh-CN" sz="2800" b="0" i="0" dirty="0" err="1">
                <a:effectLst/>
                <a:latin typeface="宋体" panose="02010600030101010101" pitchFamily="2" charset="-122"/>
                <a:ea typeface="宋体" panose="02010600030101010101" pitchFamily="2" charset="-122"/>
              </a:rPr>
              <a:t>js</a:t>
            </a:r>
            <a:r>
              <a:rPr lang="zh-CN" altLang="en-US" sz="2800" b="0" i="0" dirty="0">
                <a:effectLst/>
                <a:latin typeface="宋体" panose="02010600030101010101" pitchFamily="2" charset="-122"/>
                <a:ea typeface="宋体" panose="02010600030101010101" pitchFamily="2" charset="-122"/>
              </a:rPr>
              <a:t>框架，提供了一套开发规则，按照这个开发规则可提高开发效率。</a:t>
            </a:r>
          </a:p>
          <a:p>
            <a:pPr algn="l"/>
            <a:endParaRPr lang="en-GB" altLang="zh-CN" sz="28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grpSp>
        <p:nvGrpSpPr>
          <p:cNvPr id="235" name="组合 234"/>
          <p:cNvGrpSpPr/>
          <p:nvPr/>
        </p:nvGrpSpPr>
        <p:grpSpPr>
          <a:xfrm>
            <a:off x="15300109" y="5539785"/>
            <a:ext cx="7212510" cy="2401235"/>
            <a:chOff x="888384" y="700406"/>
            <a:chExt cx="5337603" cy="2401235"/>
          </a:xfrm>
        </p:grpSpPr>
        <p:sp>
          <p:nvSpPr>
            <p:cNvPr id="236" name="文本框_5"/>
            <p:cNvSpPr txBox="1"/>
            <p:nvPr/>
          </p:nvSpPr>
          <p:spPr>
            <a:xfrm>
              <a:off x="888384" y="1388864"/>
              <a:ext cx="5337603" cy="1712777"/>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2400" b="0" i="0" dirty="0">
                  <a:solidFill>
                    <a:schemeClr val="accent4">
                      <a:lumMod val="60000"/>
                      <a:lumOff val="40000"/>
                    </a:schemeClr>
                  </a:solidFill>
                  <a:effectLst/>
                  <a:latin typeface="Abadi" panose="020B0604020202020204" pitchFamily="34" charset="0"/>
                </a:rPr>
                <a:t>修改绑定的数据（页面上依赖数据），就能对应的更新视图（页面），极大的解放了操作</a:t>
              </a:r>
              <a:r>
                <a:rPr lang="en-US" altLang="zh-CN" sz="2400" b="0" i="0" dirty="0" err="1">
                  <a:solidFill>
                    <a:schemeClr val="accent4">
                      <a:lumMod val="60000"/>
                      <a:lumOff val="40000"/>
                    </a:schemeClr>
                  </a:solidFill>
                  <a:effectLst/>
                  <a:latin typeface="Abadi" panose="020B0604020202020204" pitchFamily="34" charset="0"/>
                </a:rPr>
                <a:t>dom</a:t>
              </a:r>
              <a:r>
                <a:rPr lang="zh-CN" altLang="en-US" sz="2400" b="0" i="0" dirty="0">
                  <a:solidFill>
                    <a:schemeClr val="accent4">
                      <a:lumMod val="60000"/>
                      <a:lumOff val="40000"/>
                    </a:schemeClr>
                  </a:solidFill>
                  <a:effectLst/>
                  <a:latin typeface="Abadi" panose="020B0604020202020204" pitchFamily="34" charset="0"/>
                </a:rPr>
                <a:t>的工作，提供开发效率。</a:t>
              </a:r>
              <a:endParaRPr lang="en-US" sz="2400" dirty="0">
                <a:solidFill>
                  <a:schemeClr val="accent4">
                    <a:lumMod val="60000"/>
                    <a:lumOff val="40000"/>
                  </a:schemeClr>
                </a:solidFill>
                <a:latin typeface="FangSong" panose="02010609060101010101" pitchFamily="49" charset="-122"/>
                <a:ea typeface="FangSong" panose="02010609060101010101" pitchFamily="49" charset="-122"/>
                <a:cs typeface="阿里巴巴普惠体 R" panose="00020600040101010101" pitchFamily="18" charset="-122"/>
              </a:endParaRPr>
            </a:p>
          </p:txBody>
        </p:sp>
        <p:sp>
          <p:nvSpPr>
            <p:cNvPr id="237" name="文本框_3"/>
            <p:cNvSpPr txBox="1"/>
            <p:nvPr/>
          </p:nvSpPr>
          <p:spPr>
            <a:xfrm>
              <a:off x="888384" y="700406"/>
              <a:ext cx="5304547" cy="656590"/>
            </a:xfrm>
            <a:prstGeom prst="rect">
              <a:avLst/>
            </a:prstGeom>
            <a:ln w="12700">
              <a:miter lim="400000"/>
            </a:ln>
          </p:spPr>
          <p:txBody>
            <a:bodyPr wrap="square" lIns="50800" tIns="50800" rIns="50800" bIns="50800">
              <a:spAutoFit/>
            </a:bodyPr>
            <a:lstStyle/>
            <a:p>
              <a:pPr algn="l"/>
              <a:r>
                <a:rPr lang="zh-CN" altLang="en-US" sz="3600" b="1" i="0" dirty="0">
                  <a:solidFill>
                    <a:schemeClr val="accent4">
                      <a:lumMod val="60000"/>
                      <a:lumOff val="40000"/>
                    </a:schemeClr>
                  </a:solidFill>
                  <a:effectLst/>
                  <a:latin typeface="Abadi" panose="020B0604020104020204" pitchFamily="34" charset="0"/>
                </a:rPr>
                <a:t>数据驱动视图</a:t>
              </a:r>
            </a:p>
          </p:txBody>
        </p:sp>
      </p:grpSp>
      <p:grpSp>
        <p:nvGrpSpPr>
          <p:cNvPr id="238" name="组合 237"/>
          <p:cNvGrpSpPr/>
          <p:nvPr/>
        </p:nvGrpSpPr>
        <p:grpSpPr>
          <a:xfrm>
            <a:off x="15300109" y="8999524"/>
            <a:ext cx="7212510" cy="2268378"/>
            <a:chOff x="888384" y="700406"/>
            <a:chExt cx="5337603" cy="2268378"/>
          </a:xfrm>
        </p:grpSpPr>
        <p:sp>
          <p:nvSpPr>
            <p:cNvPr id="239" name="文本框_5"/>
            <p:cNvSpPr txBox="1"/>
            <p:nvPr/>
          </p:nvSpPr>
          <p:spPr>
            <a:xfrm>
              <a:off x="888384" y="1388864"/>
              <a:ext cx="5337603" cy="1579920"/>
            </a:xfrm>
            <a:prstGeom prst="rect">
              <a:avLst/>
            </a:prstGeom>
            <a:ln w="12700">
              <a:miter lim="400000"/>
            </a:ln>
          </p:spPr>
          <p:txBody>
            <a:bodyPr wrap="square" lIns="50800" tIns="50800" rIns="50800" bIns="50800">
              <a:spAutoFit/>
            </a:bodyPr>
            <a:lstStyle/>
            <a:p>
              <a:pPr algn="l">
                <a:buFont typeface="Arial" panose="020B0604020202020204" pitchFamily="34" charset="0"/>
                <a:buChar char="•"/>
              </a:pPr>
              <a:r>
                <a:rPr lang="en-US" altLang="zh-CN" sz="2400" b="0" i="0" dirty="0">
                  <a:solidFill>
                    <a:srgbClr val="333333"/>
                  </a:solidFill>
                  <a:effectLst/>
                  <a:latin typeface="宋体" panose="02010600030101010101" pitchFamily="2" charset="-122"/>
                  <a:ea typeface="宋体" panose="02010600030101010101" pitchFamily="2" charset="-122"/>
                </a:rPr>
                <a:t>M </a:t>
              </a:r>
              <a:r>
                <a:rPr lang="zh-CN" altLang="en-US" sz="2400" b="0" i="0" dirty="0">
                  <a:solidFill>
                    <a:srgbClr val="333333"/>
                  </a:solidFill>
                  <a:effectLst/>
                  <a:latin typeface="宋体" panose="02010600030101010101" pitchFamily="2" charset="-122"/>
                  <a:ea typeface="宋体" panose="02010600030101010101" pitchFamily="2" charset="-122"/>
                </a:rPr>
                <a:t>数据模型 </a:t>
              </a:r>
              <a:r>
                <a:rPr lang="en-US" altLang="zh-CN" sz="2400" b="0" i="0" dirty="0">
                  <a:solidFill>
                    <a:srgbClr val="333333"/>
                  </a:solidFill>
                  <a:effectLst/>
                  <a:latin typeface="宋体" panose="02010600030101010101" pitchFamily="2" charset="-122"/>
                  <a:ea typeface="宋体" panose="02010600030101010101" pitchFamily="2" charset="-122"/>
                </a:rPr>
                <a:t>model</a:t>
              </a:r>
            </a:p>
            <a:p>
              <a:pPr algn="l">
                <a:buFont typeface="Arial" panose="020B0604020202020204" pitchFamily="34" charset="0"/>
                <a:buChar char="•"/>
              </a:pPr>
              <a:r>
                <a:rPr lang="en-US" altLang="zh-CN" sz="2400" b="0" i="0" dirty="0">
                  <a:solidFill>
                    <a:srgbClr val="333333"/>
                  </a:solidFill>
                  <a:effectLst/>
                  <a:latin typeface="宋体" panose="02010600030101010101" pitchFamily="2" charset="-122"/>
                  <a:ea typeface="宋体" panose="02010600030101010101" pitchFamily="2" charset="-122"/>
                </a:rPr>
                <a:t>V </a:t>
              </a:r>
              <a:r>
                <a:rPr lang="zh-CN" altLang="en-US" sz="2400" b="0" i="0" dirty="0">
                  <a:solidFill>
                    <a:srgbClr val="333333"/>
                  </a:solidFill>
                  <a:effectLst/>
                  <a:latin typeface="宋体" panose="02010600030101010101" pitchFamily="2" charset="-122"/>
                  <a:ea typeface="宋体" panose="02010600030101010101" pitchFamily="2" charset="-122"/>
                </a:rPr>
                <a:t>视图（页面）</a:t>
              </a:r>
              <a:r>
                <a:rPr lang="en-US" altLang="zh-CN" sz="2400" b="0" i="0" dirty="0">
                  <a:solidFill>
                    <a:srgbClr val="333333"/>
                  </a:solidFill>
                  <a:effectLst/>
                  <a:latin typeface="宋体" panose="02010600030101010101" pitchFamily="2" charset="-122"/>
                  <a:ea typeface="宋体" panose="02010600030101010101" pitchFamily="2" charset="-122"/>
                </a:rPr>
                <a:t>view</a:t>
              </a:r>
            </a:p>
            <a:p>
              <a:pPr algn="l">
                <a:buFont typeface="Arial" panose="020B0604020202020204" pitchFamily="34" charset="0"/>
                <a:buChar char="•"/>
              </a:pPr>
              <a:r>
                <a:rPr lang="en-US" altLang="zh-CN" sz="2400" b="0" i="0" dirty="0">
                  <a:solidFill>
                    <a:srgbClr val="333333"/>
                  </a:solidFill>
                  <a:effectLst/>
                  <a:latin typeface="宋体" panose="02010600030101010101" pitchFamily="2" charset="-122"/>
                  <a:ea typeface="宋体" panose="02010600030101010101" pitchFamily="2" charset="-122"/>
                </a:rPr>
                <a:t>VM</a:t>
              </a:r>
              <a:r>
                <a:rPr lang="zh-CN" altLang="en-US" sz="2400" b="0" i="0" dirty="0">
                  <a:solidFill>
                    <a:srgbClr val="333333"/>
                  </a:solidFill>
                  <a:effectLst/>
                  <a:latin typeface="宋体" panose="02010600030101010101" pitchFamily="2" charset="-122"/>
                  <a:ea typeface="宋体" panose="02010600030101010101" pitchFamily="2" charset="-122"/>
                </a:rPr>
                <a:t>数据模型和视图的控制器 </a:t>
              </a:r>
              <a:r>
                <a:rPr lang="en-US" altLang="zh-CN" sz="2400" b="0" i="0" dirty="0" err="1">
                  <a:solidFill>
                    <a:srgbClr val="333333"/>
                  </a:solidFill>
                  <a:effectLst/>
                  <a:latin typeface="宋体" panose="02010600030101010101" pitchFamily="2" charset="-122"/>
                  <a:ea typeface="宋体" panose="02010600030101010101" pitchFamily="2" charset="-122"/>
                </a:rPr>
                <a:t>viewmodel</a:t>
              </a:r>
              <a:endParaRPr lang="en-US" altLang="zh-CN" sz="2400" b="0" i="0" dirty="0">
                <a:solidFill>
                  <a:srgbClr val="333333"/>
                </a:solidFill>
                <a:effectLst/>
                <a:latin typeface="宋体" panose="02010600030101010101" pitchFamily="2" charset="-122"/>
                <a:ea typeface="宋体" panose="02010600030101010101" pitchFamily="2" charset="-122"/>
              </a:endParaRPr>
            </a:p>
            <a:p>
              <a:pPr algn="l">
                <a:buFont typeface="Arial" panose="020B0604020202020204" pitchFamily="34" charset="0"/>
                <a:buChar char="•"/>
              </a:pPr>
              <a:r>
                <a:rPr lang="zh-CN" altLang="en-US" sz="2400" b="0" i="0" dirty="0">
                  <a:solidFill>
                    <a:srgbClr val="333333"/>
                  </a:solidFill>
                  <a:effectLst/>
                  <a:latin typeface="宋体" panose="02010600030101010101" pitchFamily="2" charset="-122"/>
                  <a:ea typeface="宋体" panose="02010600030101010101" pitchFamily="2" charset="-122"/>
                </a:rPr>
                <a:t>数据双向绑定</a:t>
              </a:r>
            </a:p>
          </p:txBody>
        </p:sp>
        <p:sp>
          <p:nvSpPr>
            <p:cNvPr id="240" name="文本框_3"/>
            <p:cNvSpPr txBox="1"/>
            <p:nvPr/>
          </p:nvSpPr>
          <p:spPr>
            <a:xfrm>
              <a:off x="888384" y="700406"/>
              <a:ext cx="5304547" cy="656590"/>
            </a:xfrm>
            <a:prstGeom prst="rect">
              <a:avLst/>
            </a:prstGeom>
            <a:ln w="12700">
              <a:miter lim="400000"/>
            </a:ln>
          </p:spPr>
          <p:txBody>
            <a:bodyPr wrap="square" lIns="50800" tIns="50800" rIns="50800" bIns="50800">
              <a:spAutoFit/>
            </a:bodyPr>
            <a:lstStyle/>
            <a:p>
              <a:pPr algn="l"/>
              <a:r>
                <a:rPr lang="en-US" altLang="zh-CN" sz="3600" b="1" i="0" dirty="0">
                  <a:solidFill>
                    <a:srgbClr val="4F4F4F"/>
                  </a:solidFill>
                  <a:effectLst/>
                  <a:latin typeface="Abadi" panose="020B0604020104020204" pitchFamily="34" charset="0"/>
                </a:rPr>
                <a:t>MVVM</a:t>
              </a:r>
              <a:r>
                <a:rPr lang="zh-CN" altLang="en-US" sz="3600" b="1" i="0" dirty="0">
                  <a:solidFill>
                    <a:srgbClr val="4F4F4F"/>
                  </a:solidFill>
                  <a:effectLst/>
                  <a:latin typeface="Abadi" panose="020B0604020104020204" pitchFamily="34" charset="0"/>
                </a:rPr>
                <a:t>模式</a:t>
              </a:r>
            </a:p>
          </p:txBody>
        </p:sp>
      </p:grpSp>
      <p:sp>
        <p:nvSpPr>
          <p:cNvPr id="241" name="椭圆 240"/>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4" name="组合 233"/>
          <p:cNvGrpSpPr/>
          <p:nvPr/>
        </p:nvGrpSpPr>
        <p:grpSpPr>
          <a:xfrm>
            <a:off x="1" y="1018441"/>
            <a:ext cx="24384000" cy="518862"/>
            <a:chOff x="1" y="748988"/>
            <a:chExt cx="24384000" cy="518862"/>
          </a:xfrm>
        </p:grpSpPr>
        <p:grpSp>
          <p:nvGrpSpPr>
            <p:cNvPr id="245" name="组合 244"/>
            <p:cNvGrpSpPr/>
            <p:nvPr/>
          </p:nvGrpSpPr>
          <p:grpSpPr>
            <a:xfrm rot="5400000">
              <a:off x="11945781" y="-11196792"/>
              <a:ext cx="492440" cy="24384000"/>
              <a:chOff x="22959400" y="-27682"/>
              <a:chExt cx="180000" cy="13743682"/>
            </a:xfrm>
          </p:grpSpPr>
          <p:sp>
            <p:nvSpPr>
              <p:cNvPr id="249" name="矩形 248"/>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p:cNvSpPr/>
              <p:nvPr/>
            </p:nvSpPr>
            <p:spPr>
              <a:xfrm>
                <a:off x="22959400"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6" name="矩形 245"/>
            <p:cNvSpPr/>
            <p:nvPr/>
          </p:nvSpPr>
          <p:spPr>
            <a:xfrm>
              <a:off x="18791665" y="806185"/>
              <a:ext cx="4101446" cy="430887"/>
            </a:xfrm>
            <a:prstGeom prst="rect">
              <a:avLst/>
            </a:prstGeom>
          </p:spPr>
          <p:txBody>
            <a:bodyPr wrap="square" lIns="0" tIns="0" rIns="0" bIns="0">
              <a:spAutoFit/>
            </a:bodyPr>
            <a:lstStyle/>
            <a:p>
              <a:pPr algn="dist">
                <a:defRPr/>
              </a:pPr>
              <a:r>
                <a:rPr lang="zh-CN" altLang="en-US" sz="2800" dirty="0">
                  <a:solidFill>
                    <a:srgbClr val="42465F"/>
                  </a:solidFill>
                  <a:latin typeface="FangSong" panose="02010609060101010101" pitchFamily="49" charset="-122"/>
                  <a:ea typeface="FangSong" panose="02010609060101010101" pitchFamily="49" charset="-122"/>
                  <a:cs typeface="阿里巴巴普惠体 M" panose="00020600040101010101" pitchFamily="18" charset="-122"/>
                </a:rPr>
                <a:t>前后端架构</a:t>
              </a:r>
            </a:p>
          </p:txBody>
        </p:sp>
        <p:sp>
          <p:nvSpPr>
            <p:cNvPr id="247" name="矩形 246"/>
            <p:cNvSpPr/>
            <p:nvPr/>
          </p:nvSpPr>
          <p:spPr>
            <a:xfrm>
              <a:off x="1247775" y="806185"/>
              <a:ext cx="8079135" cy="430887"/>
            </a:xfrm>
            <a:prstGeom prst="rect">
              <a:avLst/>
            </a:prstGeom>
          </p:spPr>
          <p:txBody>
            <a:bodyPr wrap="none" lIns="0" tIns="0" rIns="0" bIns="0">
              <a:spAutoFit/>
            </a:bodyPr>
            <a:lstStyle/>
            <a:p>
              <a:pPr>
                <a:defRPr/>
              </a:pPr>
              <a:r>
                <a:rPr lang="en-US" altLang="zh-CN" sz="2800" dirty="0">
                  <a:ln>
                    <a:solidFill>
                      <a:srgbClr val="42465F"/>
                    </a:solidFill>
                  </a:ln>
                  <a:solidFill>
                    <a:srgbClr val="42465F"/>
                  </a:solidFill>
                  <a:latin typeface="FangSong" panose="02010609060101010101" pitchFamily="49" charset="-122"/>
                  <a:ea typeface="FangSong" panose="02010609060101010101" pitchFamily="49" charset="-122"/>
                  <a:cs typeface="阿里巴巴普惠体 M" panose="00020600040101010101" pitchFamily="18" charset="-122"/>
                </a:rPr>
                <a:t>front-end and back-end development frameworks</a:t>
              </a:r>
            </a:p>
          </p:txBody>
        </p:sp>
        <p:sp>
          <p:nvSpPr>
            <p:cNvPr id="248" name="矩形 247"/>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FangSong" panose="02010609060101010101" pitchFamily="49" charset="-122"/>
                  <a:ea typeface="FangSong" panose="02010609060101010101" pitchFamily="49" charset="-122"/>
                  <a:cs typeface="阿里巴巴普惠体 M" panose="00020600040101010101" pitchFamily="18" charset="-122"/>
                </a:rPr>
                <a:t>04</a:t>
              </a:r>
              <a:endParaRPr lang="zh-CN" altLang="en-US" sz="3200" dirty="0">
                <a:solidFill>
                  <a:schemeClr val="bg1"/>
                </a:solidFill>
                <a:latin typeface="FangSong" panose="02010609060101010101" pitchFamily="49" charset="-122"/>
                <a:ea typeface="FangSong" panose="02010609060101010101" pitchFamily="49" charset="-122"/>
                <a:cs typeface="阿里巴巴普惠体 M" panose="00020600040101010101" pitchFamily="18" charset="-122"/>
              </a:endParaRPr>
            </a:p>
          </p:txBody>
        </p:sp>
      </p:grpSp>
      <p:pic>
        <p:nvPicPr>
          <p:cNvPr id="3" name="图片 2">
            <a:extLst>
              <a:ext uri="{FF2B5EF4-FFF2-40B4-BE49-F238E27FC236}">
                <a16:creationId xmlns:a16="http://schemas.microsoft.com/office/drawing/2014/main" id="{6610F7AC-B083-41CF-B5E3-D315D0B44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706" y="3684809"/>
            <a:ext cx="10107158" cy="6995678"/>
          </a:xfrm>
          <a:prstGeom prst="rect">
            <a:avLst/>
          </a:prstGeom>
        </p:spPr>
      </p:pic>
      <p:grpSp>
        <p:nvGrpSpPr>
          <p:cNvPr id="2" name="Group 12">
            <a:extLst>
              <a:ext uri="{FF2B5EF4-FFF2-40B4-BE49-F238E27FC236}">
                <a16:creationId xmlns:a16="http://schemas.microsoft.com/office/drawing/2014/main" id="{E096E447-A090-36E5-CCF4-95C08925272C}"/>
              </a:ext>
            </a:extLst>
          </p:cNvPr>
          <p:cNvGrpSpPr/>
          <p:nvPr/>
        </p:nvGrpSpPr>
        <p:grpSpPr>
          <a:xfrm>
            <a:off x="11351006" y="1943419"/>
            <a:ext cx="1205268" cy="1741390"/>
            <a:chOff x="16278" y="103897"/>
            <a:chExt cx="1205268" cy="1741389"/>
          </a:xfrm>
        </p:grpSpPr>
        <p:grpSp>
          <p:nvGrpSpPr>
            <p:cNvPr id="4" name="Group 13">
              <a:extLst>
                <a:ext uri="{FF2B5EF4-FFF2-40B4-BE49-F238E27FC236}">
                  <a16:creationId xmlns:a16="http://schemas.microsoft.com/office/drawing/2014/main" id="{B08889CA-8CDC-207A-9847-4A8C24962AB5}"/>
                </a:ext>
              </a:extLst>
            </p:cNvPr>
            <p:cNvGrpSpPr/>
            <p:nvPr/>
          </p:nvGrpSpPr>
          <p:grpSpPr>
            <a:xfrm>
              <a:off x="16278" y="103897"/>
              <a:ext cx="863981" cy="1440053"/>
              <a:chOff x="16278" y="103897"/>
              <a:chExt cx="863981" cy="1440053"/>
            </a:xfrm>
          </p:grpSpPr>
          <p:sp>
            <p:nvSpPr>
              <p:cNvPr id="7" name="Freeform 14">
                <a:extLst>
                  <a:ext uri="{FF2B5EF4-FFF2-40B4-BE49-F238E27FC236}">
                    <a16:creationId xmlns:a16="http://schemas.microsoft.com/office/drawing/2014/main" id="{2CFD361D-E563-BE7D-67F8-1538B9360452}"/>
                  </a:ext>
                </a:extLst>
              </p:cNvPr>
              <p:cNvSpPr/>
              <p:nvPr/>
            </p:nvSpPr>
            <p:spPr>
              <a:xfrm>
                <a:off x="16278" y="103897"/>
                <a:ext cx="863981" cy="1440053"/>
              </a:xfrm>
              <a:custGeom>
                <a:avLst/>
                <a:gdLst/>
                <a:ahLst/>
                <a:cxnLst/>
                <a:rect l="l" t="t" r="r" b="b"/>
                <a:pathLst>
                  <a:path w="863981" h="1440053">
                    <a:moveTo>
                      <a:pt x="0" y="1440053"/>
                    </a:moveTo>
                    <a:lnTo>
                      <a:pt x="216027" y="0"/>
                    </a:lnTo>
                    <a:lnTo>
                      <a:pt x="863981" y="0"/>
                    </a:lnTo>
                    <a:lnTo>
                      <a:pt x="647954" y="1440053"/>
                    </a:lnTo>
                    <a:close/>
                  </a:path>
                </a:pathLst>
              </a:custGeom>
              <a:solidFill>
                <a:srgbClr val="D5333E"/>
              </a:solidFill>
            </p:spPr>
            <p:txBody>
              <a:bodyPr/>
              <a:lstStyle/>
              <a:p>
                <a:endParaRPr lang="zh-CN" altLang="en-US" dirty="0"/>
              </a:p>
            </p:txBody>
          </p:sp>
        </p:grpSp>
        <p:grpSp>
          <p:nvGrpSpPr>
            <p:cNvPr id="5" name="Group 15">
              <a:extLst>
                <a:ext uri="{FF2B5EF4-FFF2-40B4-BE49-F238E27FC236}">
                  <a16:creationId xmlns:a16="http://schemas.microsoft.com/office/drawing/2014/main" id="{612FE787-05DD-7717-8161-AA5218CEAFD1}"/>
                </a:ext>
              </a:extLst>
            </p:cNvPr>
            <p:cNvGrpSpPr/>
            <p:nvPr/>
          </p:nvGrpSpPr>
          <p:grpSpPr>
            <a:xfrm>
              <a:off x="357565" y="405233"/>
              <a:ext cx="863981" cy="1440053"/>
              <a:chOff x="50617" y="116551"/>
              <a:chExt cx="863981" cy="1440053"/>
            </a:xfrm>
          </p:grpSpPr>
          <p:sp>
            <p:nvSpPr>
              <p:cNvPr id="6" name="Freeform 16">
                <a:extLst>
                  <a:ext uri="{FF2B5EF4-FFF2-40B4-BE49-F238E27FC236}">
                    <a16:creationId xmlns:a16="http://schemas.microsoft.com/office/drawing/2014/main" id="{CCAFE1E5-3BFB-472D-3C72-D6DB4D209C4E}"/>
                  </a:ext>
                </a:extLst>
              </p:cNvPr>
              <p:cNvSpPr/>
              <p:nvPr/>
            </p:nvSpPr>
            <p:spPr>
              <a:xfrm>
                <a:off x="50617" y="116551"/>
                <a:ext cx="863981" cy="1440053"/>
              </a:xfrm>
              <a:custGeom>
                <a:avLst/>
                <a:gdLst/>
                <a:ahLst/>
                <a:cxnLst/>
                <a:rect l="l" t="t" r="r" b="b"/>
                <a:pathLst>
                  <a:path w="863981" h="1440053">
                    <a:moveTo>
                      <a:pt x="0" y="1440053"/>
                    </a:moveTo>
                    <a:lnTo>
                      <a:pt x="216027" y="0"/>
                    </a:lnTo>
                    <a:lnTo>
                      <a:pt x="863981" y="0"/>
                    </a:lnTo>
                    <a:lnTo>
                      <a:pt x="647954" y="1440053"/>
                    </a:lnTo>
                    <a:close/>
                  </a:path>
                </a:pathLst>
              </a:custGeom>
              <a:solidFill>
                <a:srgbClr val="DC7956">
                  <a:alpha val="19608"/>
                </a:srgbClr>
              </a:solidFill>
            </p:spPr>
          </p:sp>
        </p:grpSp>
      </p:grpSp>
      <p:sp>
        <p:nvSpPr>
          <p:cNvPr id="8" name="AutoShape 11">
            <a:extLst>
              <a:ext uri="{FF2B5EF4-FFF2-40B4-BE49-F238E27FC236}">
                <a16:creationId xmlns:a16="http://schemas.microsoft.com/office/drawing/2014/main" id="{8C539C1D-02B3-74E1-8FAE-4B1AF34C45CD}"/>
              </a:ext>
            </a:extLst>
          </p:cNvPr>
          <p:cNvSpPr/>
          <p:nvPr/>
        </p:nvSpPr>
        <p:spPr>
          <a:xfrm>
            <a:off x="12410199" y="3025385"/>
            <a:ext cx="4017226" cy="1"/>
          </a:xfrm>
          <a:prstGeom prst="line">
            <a:avLst/>
          </a:prstGeom>
          <a:ln w="28575" cap="rnd">
            <a:solidFill>
              <a:srgbClr val="000000"/>
            </a:solidFill>
            <a:prstDash val="solid"/>
            <a:headEnd type="none" w="sm" len="sm"/>
            <a:tailEnd type="none" w="sm" len="sm"/>
          </a:ln>
        </p:spPr>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2" name="2D Area Chart"/>
          <p:cNvGraphicFramePr/>
          <p:nvPr>
            <p:extLst>
              <p:ext uri="{D42A27DB-BD31-4B8C-83A1-F6EECF244321}">
                <p14:modId xmlns:p14="http://schemas.microsoft.com/office/powerpoint/2010/main" val="493953801"/>
              </p:ext>
            </p:extLst>
          </p:nvPr>
        </p:nvGraphicFramePr>
        <p:xfrm>
          <a:off x="2455321" y="5258099"/>
          <a:ext cx="20201906" cy="6967295"/>
        </p:xfrm>
        <a:graphic>
          <a:graphicData uri="http://schemas.openxmlformats.org/drawingml/2006/chart">
            <c:chart xmlns:c="http://schemas.openxmlformats.org/drawingml/2006/chart" xmlns:r="http://schemas.openxmlformats.org/officeDocument/2006/relationships" r:id="rId2"/>
          </a:graphicData>
        </a:graphic>
      </p:graphicFrame>
      <p:grpSp>
        <p:nvGrpSpPr>
          <p:cNvPr id="5936" name="Group"/>
          <p:cNvGrpSpPr/>
          <p:nvPr/>
        </p:nvGrpSpPr>
        <p:grpSpPr>
          <a:xfrm>
            <a:off x="1901336" y="4856745"/>
            <a:ext cx="1270001" cy="1270001"/>
            <a:chOff x="0" y="0"/>
            <a:chExt cx="1270000" cy="1270000"/>
          </a:xfrm>
        </p:grpSpPr>
        <p:sp>
          <p:nvSpPr>
            <p:cNvPr id="5933" name="Circle"/>
            <p:cNvSpPr/>
            <p:nvPr/>
          </p:nvSpPr>
          <p:spPr>
            <a:xfrm>
              <a:off x="0" y="0"/>
              <a:ext cx="1270000" cy="1270000"/>
            </a:xfrm>
            <a:prstGeom prst="ellipse">
              <a:avLst/>
            </a:prstGeom>
            <a:noFill/>
            <a:ln w="38100" cap="flat">
              <a:solidFill>
                <a:srgbClr val="42465F"/>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solidFill>
                  <a:srgbClr val="42465F"/>
                </a:solidFill>
                <a:latin typeface="FangSong" panose="02010609060101010101" pitchFamily="49" charset="-122"/>
                <a:ea typeface="FangSong" panose="02010609060101010101" pitchFamily="49" charset="-122"/>
                <a:cs typeface="阿里巴巴普惠体 R" panose="00020600040101010101" pitchFamily="18" charset="-122"/>
              </a:endParaRPr>
            </a:p>
          </p:txBody>
        </p:sp>
        <p:sp>
          <p:nvSpPr>
            <p:cNvPr id="5934" name="Circle"/>
            <p:cNvSpPr/>
            <p:nvPr/>
          </p:nvSpPr>
          <p:spPr>
            <a:xfrm>
              <a:off x="127000" y="127000"/>
              <a:ext cx="1016000" cy="1016000"/>
            </a:xfrm>
            <a:prstGeom prst="ellipse">
              <a:avLst/>
            </a:prstGeom>
            <a:solidFill>
              <a:srgbClr val="42465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solidFill>
                  <a:srgbClr val="42465F"/>
                </a:solidFill>
                <a:latin typeface="FangSong" panose="02010609060101010101" pitchFamily="49" charset="-122"/>
                <a:ea typeface="FangSong" panose="02010609060101010101" pitchFamily="49" charset="-122"/>
                <a:cs typeface="阿里巴巴普惠体 R" panose="00020600040101010101" pitchFamily="18" charset="-122"/>
              </a:endParaRPr>
            </a:p>
          </p:txBody>
        </p:sp>
        <p:sp>
          <p:nvSpPr>
            <p:cNvPr id="5935" name="Shape"/>
            <p:cNvSpPr/>
            <p:nvPr/>
          </p:nvSpPr>
          <p:spPr>
            <a:xfrm>
              <a:off x="365751" y="401354"/>
              <a:ext cx="538498" cy="467292"/>
            </a:xfrm>
            <a:custGeom>
              <a:avLst/>
              <a:gdLst/>
              <a:ahLst/>
              <a:cxnLst>
                <a:cxn ang="0">
                  <a:pos x="wd2" y="hd2"/>
                </a:cxn>
                <a:cxn ang="5400000">
                  <a:pos x="wd2" y="hd2"/>
                </a:cxn>
                <a:cxn ang="10800000">
                  <a:pos x="wd2" y="hd2"/>
                </a:cxn>
                <a:cxn ang="16200000">
                  <a:pos x="wd2" y="hd2"/>
                </a:cxn>
              </a:cxnLst>
              <a:rect l="0" t="0" r="r" b="b"/>
              <a:pathLst>
                <a:path w="21600" h="21600" extrusionOk="0">
                  <a:moveTo>
                    <a:pt x="18752" y="3281"/>
                  </a:moveTo>
                  <a:cubicBezTo>
                    <a:pt x="19464" y="3281"/>
                    <a:pt x="20176" y="3691"/>
                    <a:pt x="20769" y="4375"/>
                  </a:cubicBezTo>
                  <a:cubicBezTo>
                    <a:pt x="21244" y="4922"/>
                    <a:pt x="21600" y="5742"/>
                    <a:pt x="21600" y="6699"/>
                  </a:cubicBezTo>
                  <a:cubicBezTo>
                    <a:pt x="21600" y="18182"/>
                    <a:pt x="21600" y="18182"/>
                    <a:pt x="21600" y="18182"/>
                  </a:cubicBezTo>
                  <a:cubicBezTo>
                    <a:pt x="21600" y="19139"/>
                    <a:pt x="21244" y="19959"/>
                    <a:pt x="20769" y="20506"/>
                  </a:cubicBezTo>
                  <a:cubicBezTo>
                    <a:pt x="20176" y="21190"/>
                    <a:pt x="19464" y="21600"/>
                    <a:pt x="18752" y="21600"/>
                  </a:cubicBezTo>
                  <a:cubicBezTo>
                    <a:pt x="2848" y="21600"/>
                    <a:pt x="2848" y="21600"/>
                    <a:pt x="2848" y="21600"/>
                  </a:cubicBezTo>
                  <a:cubicBezTo>
                    <a:pt x="2136" y="21600"/>
                    <a:pt x="1424" y="21190"/>
                    <a:pt x="831" y="20506"/>
                  </a:cubicBezTo>
                  <a:cubicBezTo>
                    <a:pt x="356" y="19959"/>
                    <a:pt x="0" y="19139"/>
                    <a:pt x="0" y="18182"/>
                  </a:cubicBezTo>
                  <a:cubicBezTo>
                    <a:pt x="0" y="6699"/>
                    <a:pt x="0" y="6699"/>
                    <a:pt x="0" y="6699"/>
                  </a:cubicBezTo>
                  <a:cubicBezTo>
                    <a:pt x="0" y="5742"/>
                    <a:pt x="356" y="4922"/>
                    <a:pt x="831" y="4375"/>
                  </a:cubicBezTo>
                  <a:cubicBezTo>
                    <a:pt x="1424" y="3691"/>
                    <a:pt x="2136" y="3281"/>
                    <a:pt x="2848" y="3281"/>
                  </a:cubicBezTo>
                  <a:cubicBezTo>
                    <a:pt x="5459" y="3281"/>
                    <a:pt x="5459" y="3281"/>
                    <a:pt x="5459" y="3281"/>
                  </a:cubicBezTo>
                  <a:cubicBezTo>
                    <a:pt x="5934" y="1641"/>
                    <a:pt x="5934" y="1641"/>
                    <a:pt x="5934" y="1641"/>
                  </a:cubicBezTo>
                  <a:cubicBezTo>
                    <a:pt x="6171" y="1230"/>
                    <a:pt x="6409" y="820"/>
                    <a:pt x="6765" y="547"/>
                  </a:cubicBezTo>
                  <a:cubicBezTo>
                    <a:pt x="7121" y="137"/>
                    <a:pt x="7477" y="0"/>
                    <a:pt x="7952" y="0"/>
                  </a:cubicBezTo>
                  <a:cubicBezTo>
                    <a:pt x="13648" y="0"/>
                    <a:pt x="13648" y="0"/>
                    <a:pt x="13648" y="0"/>
                  </a:cubicBezTo>
                  <a:cubicBezTo>
                    <a:pt x="14123" y="0"/>
                    <a:pt x="14479" y="137"/>
                    <a:pt x="14835" y="547"/>
                  </a:cubicBezTo>
                  <a:cubicBezTo>
                    <a:pt x="15191" y="820"/>
                    <a:pt x="15429" y="1230"/>
                    <a:pt x="15666" y="1641"/>
                  </a:cubicBezTo>
                  <a:cubicBezTo>
                    <a:pt x="16141" y="3281"/>
                    <a:pt x="16141" y="3281"/>
                    <a:pt x="16141" y="3281"/>
                  </a:cubicBezTo>
                  <a:lnTo>
                    <a:pt x="18752" y="3281"/>
                  </a:lnTo>
                  <a:close/>
                  <a:moveTo>
                    <a:pt x="7240" y="16542"/>
                  </a:moveTo>
                  <a:cubicBezTo>
                    <a:pt x="8189" y="17635"/>
                    <a:pt x="9376" y="18182"/>
                    <a:pt x="10800" y="18182"/>
                  </a:cubicBezTo>
                  <a:cubicBezTo>
                    <a:pt x="12224" y="18182"/>
                    <a:pt x="13411" y="17635"/>
                    <a:pt x="14360" y="16542"/>
                  </a:cubicBezTo>
                  <a:cubicBezTo>
                    <a:pt x="15310" y="15448"/>
                    <a:pt x="15785" y="14081"/>
                    <a:pt x="15785" y="12441"/>
                  </a:cubicBezTo>
                  <a:cubicBezTo>
                    <a:pt x="15785" y="10800"/>
                    <a:pt x="15310" y="9433"/>
                    <a:pt x="14360" y="8339"/>
                  </a:cubicBezTo>
                  <a:cubicBezTo>
                    <a:pt x="13411" y="7246"/>
                    <a:pt x="12224" y="6699"/>
                    <a:pt x="10800" y="6699"/>
                  </a:cubicBezTo>
                  <a:cubicBezTo>
                    <a:pt x="9376" y="6699"/>
                    <a:pt x="8189" y="7246"/>
                    <a:pt x="7240" y="8339"/>
                  </a:cubicBezTo>
                  <a:cubicBezTo>
                    <a:pt x="6290" y="9433"/>
                    <a:pt x="5815" y="10800"/>
                    <a:pt x="5815" y="12441"/>
                  </a:cubicBezTo>
                  <a:cubicBezTo>
                    <a:pt x="5815" y="14081"/>
                    <a:pt x="6290" y="15448"/>
                    <a:pt x="7240" y="16542"/>
                  </a:cubicBezTo>
                  <a:close/>
                  <a:moveTo>
                    <a:pt x="8545" y="9843"/>
                  </a:moveTo>
                  <a:cubicBezTo>
                    <a:pt x="9138" y="9023"/>
                    <a:pt x="9851" y="8749"/>
                    <a:pt x="10800" y="8749"/>
                  </a:cubicBezTo>
                  <a:cubicBezTo>
                    <a:pt x="11631" y="8749"/>
                    <a:pt x="12462" y="9023"/>
                    <a:pt x="13055" y="9843"/>
                  </a:cubicBezTo>
                  <a:cubicBezTo>
                    <a:pt x="13767" y="10527"/>
                    <a:pt x="14004" y="11484"/>
                    <a:pt x="14004" y="12441"/>
                  </a:cubicBezTo>
                  <a:cubicBezTo>
                    <a:pt x="14004" y="13534"/>
                    <a:pt x="13767" y="14354"/>
                    <a:pt x="13055" y="15038"/>
                  </a:cubicBezTo>
                  <a:cubicBezTo>
                    <a:pt x="12462" y="15858"/>
                    <a:pt x="11631" y="16132"/>
                    <a:pt x="10800" y="16132"/>
                  </a:cubicBezTo>
                  <a:cubicBezTo>
                    <a:pt x="9851" y="16132"/>
                    <a:pt x="9138" y="15858"/>
                    <a:pt x="8545" y="15038"/>
                  </a:cubicBezTo>
                  <a:cubicBezTo>
                    <a:pt x="7833" y="14354"/>
                    <a:pt x="7596" y="13534"/>
                    <a:pt x="7596" y="12441"/>
                  </a:cubicBezTo>
                  <a:cubicBezTo>
                    <a:pt x="7596" y="11484"/>
                    <a:pt x="7833" y="10527"/>
                    <a:pt x="8545" y="9843"/>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dirty="0">
                <a:solidFill>
                  <a:srgbClr val="42465F"/>
                </a:solidFill>
              </a:endParaRPr>
            </a:p>
          </p:txBody>
        </p:sp>
      </p:grpSp>
      <p:grpSp>
        <p:nvGrpSpPr>
          <p:cNvPr id="5942" name="Group"/>
          <p:cNvGrpSpPr/>
          <p:nvPr/>
        </p:nvGrpSpPr>
        <p:grpSpPr>
          <a:xfrm>
            <a:off x="10181682" y="4809351"/>
            <a:ext cx="1270001" cy="1270001"/>
            <a:chOff x="0" y="0"/>
            <a:chExt cx="1270000" cy="1270000"/>
          </a:xfrm>
        </p:grpSpPr>
        <p:sp>
          <p:nvSpPr>
            <p:cNvPr id="5939" name="Circle"/>
            <p:cNvSpPr/>
            <p:nvPr/>
          </p:nvSpPr>
          <p:spPr>
            <a:xfrm>
              <a:off x="0" y="0"/>
              <a:ext cx="1270000" cy="1270000"/>
            </a:xfrm>
            <a:prstGeom prst="ellipse">
              <a:avLst/>
            </a:prstGeom>
            <a:noFill/>
            <a:ln w="38100" cap="flat">
              <a:solidFill>
                <a:srgbClr val="FFC000"/>
              </a:solidFill>
              <a:custDash>
                <a:ds d="200000" sp="200000"/>
              </a:custDash>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solidFill>
                  <a:srgbClr val="42465F"/>
                </a:solidFill>
                <a:latin typeface="FangSong" panose="02010609060101010101" pitchFamily="49" charset="-122"/>
                <a:ea typeface="FangSong" panose="02010609060101010101" pitchFamily="49" charset="-122"/>
                <a:cs typeface="阿里巴巴普惠体 R" panose="00020600040101010101" pitchFamily="18" charset="-122"/>
              </a:endParaRPr>
            </a:p>
          </p:txBody>
        </p:sp>
        <p:sp>
          <p:nvSpPr>
            <p:cNvPr id="5940" name="Circle"/>
            <p:cNvSpPr/>
            <p:nvPr/>
          </p:nvSpPr>
          <p:spPr>
            <a:xfrm>
              <a:off x="127000" y="127000"/>
              <a:ext cx="1016000" cy="1016000"/>
            </a:xfrm>
            <a:prstGeom prst="ellipse">
              <a:avLst/>
            </a:prstGeom>
            <a:solidFill>
              <a:srgbClr val="FFC000"/>
            </a:solidFill>
            <a:ln w="12700" cap="flat">
              <a:noFill/>
              <a:miter lim="400000"/>
            </a:ln>
            <a:effectLst>
              <a:outerShdw blurRad="381000" dist="380261" dir="21174000" rotWithShape="0">
                <a:srgbClr val="FFC000">
                  <a:alpha val="50000"/>
                </a:srgbClr>
              </a:outerShdw>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solidFill>
                  <a:srgbClr val="42465F"/>
                </a:solidFill>
                <a:latin typeface="FangSong" panose="02010609060101010101" pitchFamily="49" charset="-122"/>
                <a:ea typeface="FangSong" panose="02010609060101010101" pitchFamily="49" charset="-122"/>
                <a:cs typeface="阿里巴巴普惠体 R" panose="00020600040101010101" pitchFamily="18" charset="-122"/>
              </a:endParaRPr>
            </a:p>
          </p:txBody>
        </p:sp>
        <p:sp>
          <p:nvSpPr>
            <p:cNvPr id="5941" name="Shape"/>
            <p:cNvSpPr/>
            <p:nvPr/>
          </p:nvSpPr>
          <p:spPr>
            <a:xfrm>
              <a:off x="365751" y="401354"/>
              <a:ext cx="538498" cy="467292"/>
            </a:xfrm>
            <a:custGeom>
              <a:avLst/>
              <a:gdLst/>
              <a:ahLst/>
              <a:cxnLst>
                <a:cxn ang="0">
                  <a:pos x="wd2" y="hd2"/>
                </a:cxn>
                <a:cxn ang="5400000">
                  <a:pos x="wd2" y="hd2"/>
                </a:cxn>
                <a:cxn ang="10800000">
                  <a:pos x="wd2" y="hd2"/>
                </a:cxn>
                <a:cxn ang="16200000">
                  <a:pos x="wd2" y="hd2"/>
                </a:cxn>
              </a:cxnLst>
              <a:rect l="0" t="0" r="r" b="b"/>
              <a:pathLst>
                <a:path w="21600" h="21600" extrusionOk="0">
                  <a:moveTo>
                    <a:pt x="18752" y="3281"/>
                  </a:moveTo>
                  <a:cubicBezTo>
                    <a:pt x="19464" y="3281"/>
                    <a:pt x="20176" y="3691"/>
                    <a:pt x="20769" y="4375"/>
                  </a:cubicBezTo>
                  <a:cubicBezTo>
                    <a:pt x="21244" y="4922"/>
                    <a:pt x="21600" y="5742"/>
                    <a:pt x="21600" y="6699"/>
                  </a:cubicBezTo>
                  <a:cubicBezTo>
                    <a:pt x="21600" y="18182"/>
                    <a:pt x="21600" y="18182"/>
                    <a:pt x="21600" y="18182"/>
                  </a:cubicBezTo>
                  <a:cubicBezTo>
                    <a:pt x="21600" y="19139"/>
                    <a:pt x="21244" y="19959"/>
                    <a:pt x="20769" y="20506"/>
                  </a:cubicBezTo>
                  <a:cubicBezTo>
                    <a:pt x="20176" y="21190"/>
                    <a:pt x="19464" y="21600"/>
                    <a:pt x="18752" y="21600"/>
                  </a:cubicBezTo>
                  <a:cubicBezTo>
                    <a:pt x="2848" y="21600"/>
                    <a:pt x="2848" y="21600"/>
                    <a:pt x="2848" y="21600"/>
                  </a:cubicBezTo>
                  <a:cubicBezTo>
                    <a:pt x="2136" y="21600"/>
                    <a:pt x="1424" y="21190"/>
                    <a:pt x="831" y="20506"/>
                  </a:cubicBezTo>
                  <a:cubicBezTo>
                    <a:pt x="356" y="19959"/>
                    <a:pt x="0" y="19139"/>
                    <a:pt x="0" y="18182"/>
                  </a:cubicBezTo>
                  <a:cubicBezTo>
                    <a:pt x="0" y="6699"/>
                    <a:pt x="0" y="6699"/>
                    <a:pt x="0" y="6699"/>
                  </a:cubicBezTo>
                  <a:cubicBezTo>
                    <a:pt x="0" y="5742"/>
                    <a:pt x="356" y="4922"/>
                    <a:pt x="831" y="4375"/>
                  </a:cubicBezTo>
                  <a:cubicBezTo>
                    <a:pt x="1424" y="3691"/>
                    <a:pt x="2136" y="3281"/>
                    <a:pt x="2848" y="3281"/>
                  </a:cubicBezTo>
                  <a:cubicBezTo>
                    <a:pt x="5459" y="3281"/>
                    <a:pt x="5459" y="3281"/>
                    <a:pt x="5459" y="3281"/>
                  </a:cubicBezTo>
                  <a:cubicBezTo>
                    <a:pt x="5934" y="1641"/>
                    <a:pt x="5934" y="1641"/>
                    <a:pt x="5934" y="1641"/>
                  </a:cubicBezTo>
                  <a:cubicBezTo>
                    <a:pt x="6171" y="1230"/>
                    <a:pt x="6409" y="820"/>
                    <a:pt x="6765" y="547"/>
                  </a:cubicBezTo>
                  <a:cubicBezTo>
                    <a:pt x="7121" y="137"/>
                    <a:pt x="7477" y="0"/>
                    <a:pt x="7952" y="0"/>
                  </a:cubicBezTo>
                  <a:cubicBezTo>
                    <a:pt x="13648" y="0"/>
                    <a:pt x="13648" y="0"/>
                    <a:pt x="13648" y="0"/>
                  </a:cubicBezTo>
                  <a:cubicBezTo>
                    <a:pt x="14123" y="0"/>
                    <a:pt x="14479" y="137"/>
                    <a:pt x="14835" y="547"/>
                  </a:cubicBezTo>
                  <a:cubicBezTo>
                    <a:pt x="15191" y="820"/>
                    <a:pt x="15429" y="1230"/>
                    <a:pt x="15666" y="1641"/>
                  </a:cubicBezTo>
                  <a:cubicBezTo>
                    <a:pt x="16141" y="3281"/>
                    <a:pt x="16141" y="3281"/>
                    <a:pt x="16141" y="3281"/>
                  </a:cubicBezTo>
                  <a:lnTo>
                    <a:pt x="18752" y="3281"/>
                  </a:lnTo>
                  <a:close/>
                  <a:moveTo>
                    <a:pt x="7240" y="16542"/>
                  </a:moveTo>
                  <a:cubicBezTo>
                    <a:pt x="8189" y="17635"/>
                    <a:pt x="9376" y="18182"/>
                    <a:pt x="10800" y="18182"/>
                  </a:cubicBezTo>
                  <a:cubicBezTo>
                    <a:pt x="12224" y="18182"/>
                    <a:pt x="13411" y="17635"/>
                    <a:pt x="14360" y="16542"/>
                  </a:cubicBezTo>
                  <a:cubicBezTo>
                    <a:pt x="15310" y="15448"/>
                    <a:pt x="15785" y="14081"/>
                    <a:pt x="15785" y="12441"/>
                  </a:cubicBezTo>
                  <a:cubicBezTo>
                    <a:pt x="15785" y="10800"/>
                    <a:pt x="15310" y="9433"/>
                    <a:pt x="14360" y="8339"/>
                  </a:cubicBezTo>
                  <a:cubicBezTo>
                    <a:pt x="13411" y="7246"/>
                    <a:pt x="12224" y="6699"/>
                    <a:pt x="10800" y="6699"/>
                  </a:cubicBezTo>
                  <a:cubicBezTo>
                    <a:pt x="9376" y="6699"/>
                    <a:pt x="8189" y="7246"/>
                    <a:pt x="7240" y="8339"/>
                  </a:cubicBezTo>
                  <a:cubicBezTo>
                    <a:pt x="6290" y="9433"/>
                    <a:pt x="5815" y="10800"/>
                    <a:pt x="5815" y="12441"/>
                  </a:cubicBezTo>
                  <a:cubicBezTo>
                    <a:pt x="5815" y="14081"/>
                    <a:pt x="6290" y="15448"/>
                    <a:pt x="7240" y="16542"/>
                  </a:cubicBezTo>
                  <a:close/>
                  <a:moveTo>
                    <a:pt x="8545" y="9843"/>
                  </a:moveTo>
                  <a:cubicBezTo>
                    <a:pt x="9138" y="9023"/>
                    <a:pt x="9851" y="8749"/>
                    <a:pt x="10800" y="8749"/>
                  </a:cubicBezTo>
                  <a:cubicBezTo>
                    <a:pt x="11631" y="8749"/>
                    <a:pt x="12462" y="9023"/>
                    <a:pt x="13055" y="9843"/>
                  </a:cubicBezTo>
                  <a:cubicBezTo>
                    <a:pt x="13767" y="10527"/>
                    <a:pt x="14004" y="11484"/>
                    <a:pt x="14004" y="12441"/>
                  </a:cubicBezTo>
                  <a:cubicBezTo>
                    <a:pt x="14004" y="13534"/>
                    <a:pt x="13767" y="14354"/>
                    <a:pt x="13055" y="15038"/>
                  </a:cubicBezTo>
                  <a:cubicBezTo>
                    <a:pt x="12462" y="15858"/>
                    <a:pt x="11631" y="16132"/>
                    <a:pt x="10800" y="16132"/>
                  </a:cubicBezTo>
                  <a:cubicBezTo>
                    <a:pt x="9851" y="16132"/>
                    <a:pt x="9138" y="15858"/>
                    <a:pt x="8545" y="15038"/>
                  </a:cubicBezTo>
                  <a:cubicBezTo>
                    <a:pt x="7833" y="14354"/>
                    <a:pt x="7596" y="13534"/>
                    <a:pt x="7596" y="12441"/>
                  </a:cubicBezTo>
                  <a:cubicBezTo>
                    <a:pt x="7596" y="11484"/>
                    <a:pt x="7833" y="10527"/>
                    <a:pt x="8545" y="9843"/>
                  </a:cubicBezTo>
                  <a:close/>
                </a:path>
              </a:pathLst>
            </a:custGeom>
            <a:solidFill>
              <a:srgbClr val="FFFFFF"/>
            </a:solidFill>
            <a:ln w="12700" cap="flat">
              <a:noFill/>
              <a:miter lim="400000"/>
            </a:ln>
            <a:effectLst/>
          </p:spPr>
          <p:txBody>
            <a:bodyPr wrap="square" lIns="45719" tIns="45719" rIns="45719" bIns="45719" numCol="1" anchor="t">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solidFill>
                  <a:srgbClr val="42465F"/>
                </a:solidFill>
              </a:endParaRPr>
            </a:p>
          </p:txBody>
        </p:sp>
      </p:grpSp>
      <p:sp>
        <p:nvSpPr>
          <p:cNvPr id="22" name="文本框_3"/>
          <p:cNvSpPr txBox="1"/>
          <p:nvPr/>
        </p:nvSpPr>
        <p:spPr>
          <a:xfrm>
            <a:off x="2018624" y="2722917"/>
            <a:ext cx="18575195" cy="1294265"/>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zh-CN" altLang="en-US" sz="2800" dirty="0">
                <a:solidFill>
                  <a:schemeClr val="tx1">
                    <a:lumMod val="85000"/>
                    <a:lumOff val="15000"/>
                  </a:schemeClr>
                </a:solidFill>
                <a:latin typeface="宋体" panose="02010600030101010101" pitchFamily="2" charset="-122"/>
                <a:ea typeface="宋体" panose="02010600030101010101" pitchFamily="2" charset="-122"/>
                <a:cs typeface="阿里巴巴普惠体 R" panose="00020600040101010101" pitchFamily="18" charset="-122"/>
              </a:rPr>
              <a:t>我们之所以采用</a:t>
            </a:r>
            <a:r>
              <a:rPr lang="en-US" altLang="zh-CN" sz="2800" dirty="0">
                <a:solidFill>
                  <a:schemeClr val="tx1">
                    <a:lumMod val="85000"/>
                    <a:lumOff val="15000"/>
                  </a:schemeClr>
                </a:solidFill>
                <a:latin typeface="宋体" panose="02010600030101010101" pitchFamily="2" charset="-122"/>
                <a:ea typeface="宋体" panose="02010600030101010101" pitchFamily="2" charset="-122"/>
                <a:cs typeface="阿里巴巴普惠体 R" panose="00020600040101010101" pitchFamily="18" charset="-122"/>
              </a:rPr>
              <a:t>vue.js</a:t>
            </a:r>
            <a:r>
              <a:rPr lang="zh-CN" altLang="en-US" sz="2800" dirty="0">
                <a:solidFill>
                  <a:schemeClr val="tx1">
                    <a:lumMod val="85000"/>
                    <a:lumOff val="15000"/>
                  </a:schemeClr>
                </a:solidFill>
                <a:latin typeface="宋体" panose="02010600030101010101" pitchFamily="2" charset="-122"/>
                <a:ea typeface="宋体" panose="02010600030101010101" pitchFamily="2" charset="-122"/>
                <a:cs typeface="阿里巴巴普惠体 R" panose="00020600040101010101" pitchFamily="18" charset="-122"/>
              </a:rPr>
              <a:t>的架构的原因在于</a:t>
            </a:r>
            <a:r>
              <a:rPr lang="zh-CN" altLang="en-US" sz="2800" b="0" i="0" dirty="0">
                <a:solidFill>
                  <a:srgbClr val="121212"/>
                </a:solidFill>
                <a:effectLst/>
                <a:latin typeface="宋体" panose="02010600030101010101" pitchFamily="2" charset="-122"/>
                <a:ea typeface="宋体" panose="02010600030101010101" pitchFamily="2" charset="-122"/>
              </a:rPr>
              <a:t>与其它大型框架不同的是，</a:t>
            </a:r>
            <a:r>
              <a:rPr lang="en-US" altLang="zh-CN" sz="2800" b="0" i="0" dirty="0">
                <a:solidFill>
                  <a:srgbClr val="121212"/>
                </a:solidFill>
                <a:effectLst/>
                <a:latin typeface="宋体" panose="02010600030101010101" pitchFamily="2" charset="-122"/>
                <a:ea typeface="宋体" panose="02010600030101010101" pitchFamily="2" charset="-122"/>
              </a:rPr>
              <a:t>Vue </a:t>
            </a:r>
            <a:r>
              <a:rPr lang="zh-CN" altLang="en-US" sz="2800" b="0" i="0" dirty="0">
                <a:solidFill>
                  <a:srgbClr val="121212"/>
                </a:solidFill>
                <a:effectLst/>
                <a:latin typeface="宋体" panose="02010600030101010101" pitchFamily="2" charset="-122"/>
                <a:ea typeface="宋体" panose="02010600030101010101" pitchFamily="2" charset="-122"/>
              </a:rPr>
              <a:t>被设计为可以自底向上逐层应用。</a:t>
            </a:r>
            <a:endParaRPr lang="en-US" altLang="zh-CN" sz="2800" b="0" i="0" dirty="0">
              <a:solidFill>
                <a:srgbClr val="121212"/>
              </a:solidFill>
              <a:effectLst/>
              <a:latin typeface="宋体" panose="02010600030101010101" pitchFamily="2" charset="-122"/>
              <a:ea typeface="宋体" panose="02010600030101010101" pitchFamily="2" charset="-122"/>
            </a:endParaRPr>
          </a:p>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2800" b="0" i="0" dirty="0">
                <a:solidFill>
                  <a:srgbClr val="121212"/>
                </a:solidFill>
                <a:effectLst/>
                <a:latin typeface="宋体" panose="02010600030101010101" pitchFamily="2" charset="-122"/>
                <a:ea typeface="宋体" panose="02010600030101010101" pitchFamily="2" charset="-122"/>
              </a:rPr>
              <a:t>Vue </a:t>
            </a:r>
            <a:r>
              <a:rPr lang="zh-CN" altLang="en-US" sz="2800" b="0" i="0" dirty="0">
                <a:solidFill>
                  <a:srgbClr val="121212"/>
                </a:solidFill>
                <a:effectLst/>
                <a:latin typeface="宋体" panose="02010600030101010101" pitchFamily="2" charset="-122"/>
                <a:ea typeface="宋体" panose="02010600030101010101" pitchFamily="2" charset="-122"/>
              </a:rPr>
              <a:t>的核心库只关注视图层，不仅易于上手，还便于与第三方库或既有项目整合，对于我们这种较小的项目较为合适。</a:t>
            </a:r>
            <a:endParaRPr lang="en-GB" sz="28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grpSp>
        <p:nvGrpSpPr>
          <p:cNvPr id="19" name="组合 18"/>
          <p:cNvGrpSpPr/>
          <p:nvPr/>
        </p:nvGrpSpPr>
        <p:grpSpPr>
          <a:xfrm>
            <a:off x="2074317" y="4942011"/>
            <a:ext cx="6540756" cy="3724268"/>
            <a:chOff x="-4335" y="795370"/>
            <a:chExt cx="5337603" cy="3724268"/>
          </a:xfrm>
        </p:grpSpPr>
        <p:sp>
          <p:nvSpPr>
            <p:cNvPr id="23" name="文本框_5"/>
            <p:cNvSpPr txBox="1"/>
            <p:nvPr/>
          </p:nvSpPr>
          <p:spPr>
            <a:xfrm>
              <a:off x="-4335" y="1932711"/>
              <a:ext cx="5337603" cy="2586927"/>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28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rPr>
                <a:t>因为应用较小，我们只需要运用</a:t>
              </a:r>
              <a:r>
                <a:rPr lang="en-US" altLang="zh-CN" sz="2800" dirty="0" err="1">
                  <a:solidFill>
                    <a:srgbClr val="42465F"/>
                  </a:solidFill>
                  <a:latin typeface="宋体" panose="02010600030101010101" pitchFamily="2" charset="-122"/>
                  <a:ea typeface="宋体" panose="02010600030101010101" pitchFamily="2" charset="-122"/>
                  <a:cs typeface="阿里巴巴普惠体 R" panose="00020600040101010101" pitchFamily="18" charset="-122"/>
                </a:rPr>
                <a:t>vue</a:t>
              </a:r>
              <a:r>
                <a:rPr lang="zh-CN" altLang="en-US" sz="28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rPr>
                <a:t>核心特性即可完成我们的项目，随着应用的扩大，我们才需要使用</a:t>
              </a:r>
              <a:r>
                <a:rPr lang="zh-CN" altLang="en-US" sz="2800" i="0" dirty="0">
                  <a:solidFill>
                    <a:schemeClr val="accent1">
                      <a:lumMod val="50000"/>
                    </a:schemeClr>
                  </a:solidFill>
                  <a:effectLst/>
                  <a:latin typeface="宋体" panose="02010600030101010101" pitchFamily="2" charset="-122"/>
                  <a:ea typeface="宋体" panose="02010600030101010101" pitchFamily="2" charset="-122"/>
                </a:rPr>
                <a:t>路由、状态管理等工具，这是我们的学习难度也小了许多</a:t>
              </a:r>
              <a:endParaRPr lang="en-US" sz="2800" dirty="0">
                <a:solidFill>
                  <a:schemeClr val="accent1">
                    <a:lumMod val="50000"/>
                  </a:schemeClr>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24" name="文本框_3"/>
            <p:cNvSpPr txBox="1"/>
            <p:nvPr/>
          </p:nvSpPr>
          <p:spPr>
            <a:xfrm>
              <a:off x="1504417" y="795370"/>
              <a:ext cx="3001618" cy="803746"/>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3600" dirty="0">
                  <a:solidFill>
                    <a:srgbClr val="42465F"/>
                  </a:solidFill>
                  <a:latin typeface="FangSong" panose="020B0503020204020204" pitchFamily="49" charset="-122"/>
                  <a:ea typeface="FangSong" panose="020B0503020204020204" pitchFamily="49" charset="-122"/>
                  <a:cs typeface="阿里巴巴普惠体 B" panose="00020600040101010101" pitchFamily="18" charset="-122"/>
                </a:rPr>
                <a:t>Vue</a:t>
              </a:r>
              <a:r>
                <a:rPr lang="zh-CN" altLang="en-US" sz="3600" dirty="0">
                  <a:solidFill>
                    <a:srgbClr val="42465F"/>
                  </a:solidFill>
                  <a:latin typeface="FangSong" panose="020B0503020204020204" pitchFamily="49" charset="-122"/>
                  <a:ea typeface="FangSong" panose="020B0503020204020204" pitchFamily="49" charset="-122"/>
                  <a:cs typeface="阿里巴巴普惠体 B" panose="00020600040101010101" pitchFamily="18" charset="-122"/>
                </a:rPr>
                <a:t>架构的</a:t>
              </a:r>
              <a:r>
                <a:rPr lang="zh-CN" altLang="en-US" sz="3600" b="1" dirty="0">
                  <a:solidFill>
                    <a:srgbClr val="42465F"/>
                  </a:solidFill>
                  <a:latin typeface="FangSong" panose="020B0503020204020204" pitchFamily="49" charset="-122"/>
                  <a:ea typeface="FangSong" panose="020B0503020204020204" pitchFamily="49" charset="-122"/>
                  <a:cs typeface="阿里巴巴普惠体 B" panose="00020600040101010101" pitchFamily="18" charset="-122"/>
                </a:rPr>
                <a:t>灵活性</a:t>
              </a:r>
              <a:endParaRPr lang="en-GB" sz="3600" b="1" dirty="0">
                <a:solidFill>
                  <a:srgbClr val="42465F"/>
                </a:solidFill>
                <a:latin typeface="FangSong" panose="020B0503020204020204" pitchFamily="49" charset="-122"/>
                <a:ea typeface="FangSong" panose="020B0503020204020204" pitchFamily="49" charset="-122"/>
                <a:cs typeface="阿里巴巴普惠体 B" panose="00020600040101010101" pitchFamily="18" charset="-122"/>
              </a:endParaRPr>
            </a:p>
          </p:txBody>
        </p:sp>
      </p:grpSp>
      <p:grpSp>
        <p:nvGrpSpPr>
          <p:cNvPr id="25" name="组合 24"/>
          <p:cNvGrpSpPr/>
          <p:nvPr/>
        </p:nvGrpSpPr>
        <p:grpSpPr>
          <a:xfrm>
            <a:off x="11085930" y="4809351"/>
            <a:ext cx="6744869" cy="3724268"/>
            <a:chOff x="-4336" y="795370"/>
            <a:chExt cx="5504170" cy="3724268"/>
          </a:xfrm>
        </p:grpSpPr>
        <p:sp>
          <p:nvSpPr>
            <p:cNvPr id="26" name="文本框_5"/>
            <p:cNvSpPr txBox="1"/>
            <p:nvPr/>
          </p:nvSpPr>
          <p:spPr>
            <a:xfrm>
              <a:off x="-4336" y="1932711"/>
              <a:ext cx="5504170" cy="2586927"/>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defRPr sz="1800">
                  <a:solidFill>
                    <a:srgbClr val="FFFFFF"/>
                  </a:solidFill>
                  <a:latin typeface="Roboto"/>
                  <a:ea typeface="Roboto"/>
                  <a:cs typeface="Roboto"/>
                  <a:sym typeface="Roboto"/>
                </a:defRPr>
              </a:pPr>
              <a:r>
                <a:rPr lang="en-US" altLang="zh-CN" sz="2800" b="0" i="0" dirty="0" err="1">
                  <a:solidFill>
                    <a:schemeClr val="accent1">
                      <a:lumMod val="50000"/>
                    </a:schemeClr>
                  </a:solidFill>
                  <a:effectLst/>
                  <a:latin typeface="宋体" panose="02010600030101010101" pitchFamily="2" charset="-122"/>
                  <a:ea typeface="宋体" panose="02010600030101010101" pitchFamily="2" charset="-122"/>
                </a:rPr>
                <a:t>vue</a:t>
              </a:r>
              <a:r>
                <a:rPr lang="zh-CN" altLang="en-US" sz="2800" b="0" i="0" dirty="0">
                  <a:solidFill>
                    <a:schemeClr val="accent1">
                      <a:lumMod val="50000"/>
                    </a:schemeClr>
                  </a:solidFill>
                  <a:effectLst/>
                  <a:latin typeface="宋体" panose="02010600030101010101" pitchFamily="2" charset="-122"/>
                  <a:ea typeface="宋体" panose="02010600030101010101" pitchFamily="2" charset="-122"/>
                </a:rPr>
                <a:t>提供数据响应式、声明式模板语法和基于配置的组件系统等核心特性。这些使我们只需要关注应用的核心业务即可，只要会写</a:t>
              </a:r>
              <a:r>
                <a:rPr lang="en-US" altLang="zh-CN" sz="2800" b="0" i="0" dirty="0" err="1">
                  <a:solidFill>
                    <a:schemeClr val="accent1">
                      <a:lumMod val="50000"/>
                    </a:schemeClr>
                  </a:solidFill>
                  <a:effectLst/>
                  <a:latin typeface="宋体" panose="02010600030101010101" pitchFamily="2" charset="-122"/>
                  <a:ea typeface="宋体" panose="02010600030101010101" pitchFamily="2" charset="-122"/>
                </a:rPr>
                <a:t>js</a:t>
              </a:r>
              <a:r>
                <a:rPr lang="zh-CN" altLang="en-US" sz="2800" b="0" i="0" dirty="0">
                  <a:solidFill>
                    <a:schemeClr val="accent1">
                      <a:lumMod val="50000"/>
                    </a:schemeClr>
                  </a:solidFill>
                  <a:effectLst/>
                  <a:latin typeface="宋体" panose="02010600030101010101" pitchFamily="2" charset="-122"/>
                  <a:ea typeface="宋体" panose="02010600030101010101" pitchFamily="2" charset="-122"/>
                </a:rPr>
                <a:t>、</a:t>
              </a:r>
              <a:r>
                <a:rPr lang="en-US" altLang="zh-CN" sz="2800" b="0" i="0" dirty="0">
                  <a:solidFill>
                    <a:schemeClr val="accent1">
                      <a:lumMod val="50000"/>
                    </a:schemeClr>
                  </a:solidFill>
                  <a:effectLst/>
                  <a:latin typeface="宋体" panose="02010600030101010101" pitchFamily="2" charset="-122"/>
                  <a:ea typeface="宋体" panose="02010600030101010101" pitchFamily="2" charset="-122"/>
                </a:rPr>
                <a:t>html</a:t>
              </a:r>
              <a:r>
                <a:rPr lang="zh-CN" altLang="en-US" sz="2800" b="0" i="0" dirty="0">
                  <a:solidFill>
                    <a:schemeClr val="accent1">
                      <a:lumMod val="50000"/>
                    </a:schemeClr>
                  </a:solidFill>
                  <a:effectLst/>
                  <a:latin typeface="宋体" panose="02010600030101010101" pitchFamily="2" charset="-122"/>
                  <a:ea typeface="宋体" panose="02010600030101010101" pitchFamily="2" charset="-122"/>
                </a:rPr>
                <a:t>和</a:t>
              </a:r>
              <a:r>
                <a:rPr lang="en-US" altLang="zh-CN" sz="2800" b="0" i="0" dirty="0" err="1">
                  <a:solidFill>
                    <a:schemeClr val="accent1">
                      <a:lumMod val="50000"/>
                    </a:schemeClr>
                  </a:solidFill>
                  <a:effectLst/>
                  <a:latin typeface="宋体" panose="02010600030101010101" pitchFamily="2" charset="-122"/>
                  <a:ea typeface="宋体" panose="02010600030101010101" pitchFamily="2" charset="-122"/>
                </a:rPr>
                <a:t>css</a:t>
              </a:r>
              <a:r>
                <a:rPr lang="zh-CN" altLang="en-US" sz="2800" b="0" i="0" dirty="0">
                  <a:solidFill>
                    <a:schemeClr val="accent1">
                      <a:lumMod val="50000"/>
                    </a:schemeClr>
                  </a:solidFill>
                  <a:effectLst/>
                  <a:latin typeface="宋体" panose="02010600030101010101" pitchFamily="2" charset="-122"/>
                  <a:ea typeface="宋体" panose="02010600030101010101" pitchFamily="2" charset="-122"/>
                </a:rPr>
                <a:t>就能轻松编写</a:t>
              </a:r>
              <a:r>
                <a:rPr lang="en-US" altLang="zh-CN" sz="2800" b="0" i="0" dirty="0" err="1">
                  <a:solidFill>
                    <a:schemeClr val="accent1">
                      <a:lumMod val="50000"/>
                    </a:schemeClr>
                  </a:solidFill>
                  <a:effectLst/>
                  <a:latin typeface="宋体" panose="02010600030101010101" pitchFamily="2" charset="-122"/>
                  <a:ea typeface="宋体" panose="02010600030101010101" pitchFamily="2" charset="-122"/>
                </a:rPr>
                <a:t>vue</a:t>
              </a:r>
              <a:r>
                <a:rPr lang="zh-CN" altLang="en-US" sz="2800" b="0" i="0" dirty="0">
                  <a:solidFill>
                    <a:schemeClr val="accent1">
                      <a:lumMod val="50000"/>
                    </a:schemeClr>
                  </a:solidFill>
                  <a:effectLst/>
                  <a:latin typeface="宋体" panose="02010600030101010101" pitchFamily="2" charset="-122"/>
                  <a:ea typeface="宋体" panose="02010600030101010101" pitchFamily="2" charset="-122"/>
                </a:rPr>
                <a:t>应用</a:t>
              </a:r>
              <a:r>
                <a:rPr lang="zh-CN" altLang="en-US" sz="2800" b="0" i="0" dirty="0">
                  <a:solidFill>
                    <a:srgbClr val="121212"/>
                  </a:solidFill>
                  <a:effectLst/>
                  <a:latin typeface="宋体" panose="02010600030101010101" pitchFamily="2" charset="-122"/>
                  <a:ea typeface="宋体" panose="02010600030101010101" pitchFamily="2" charset="-122"/>
                </a:rPr>
                <a:t>。</a:t>
              </a:r>
              <a:endParaRPr lang="en-US" sz="2800"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27" name="文本框_3"/>
            <p:cNvSpPr txBox="1"/>
            <p:nvPr/>
          </p:nvSpPr>
          <p:spPr>
            <a:xfrm>
              <a:off x="1504417" y="795370"/>
              <a:ext cx="3001618" cy="803746"/>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3600" dirty="0">
                  <a:solidFill>
                    <a:schemeClr val="tx2"/>
                  </a:solidFill>
                  <a:latin typeface="FangSong" panose="020B0503020204020204" pitchFamily="49" charset="-122"/>
                  <a:ea typeface="FangSong" panose="020B0503020204020204" pitchFamily="49" charset="-122"/>
                  <a:cs typeface="阿里巴巴普惠体 B" panose="00020600040101010101" pitchFamily="18" charset="-122"/>
                </a:rPr>
                <a:t>Vue</a:t>
              </a:r>
              <a:r>
                <a:rPr lang="zh-CN" altLang="en-US" sz="3600" dirty="0">
                  <a:solidFill>
                    <a:schemeClr val="tx2"/>
                  </a:solidFill>
                  <a:latin typeface="FangSong" panose="020B0503020204020204" pitchFamily="49" charset="-122"/>
                  <a:ea typeface="FangSong" panose="020B0503020204020204" pitchFamily="49" charset="-122"/>
                  <a:cs typeface="阿里巴巴普惠体 B" panose="00020600040101010101" pitchFamily="18" charset="-122"/>
                </a:rPr>
                <a:t>架构的</a:t>
              </a:r>
              <a:r>
                <a:rPr lang="zh-CN" altLang="en-US" sz="3600" b="1" dirty="0">
                  <a:solidFill>
                    <a:schemeClr val="tx2"/>
                  </a:solidFill>
                  <a:latin typeface="FangSong" panose="020B0503020204020204" pitchFamily="49" charset="-122"/>
                  <a:ea typeface="FangSong" panose="020B0503020204020204" pitchFamily="49" charset="-122"/>
                  <a:cs typeface="阿里巴巴普惠体 B" panose="00020600040101010101" pitchFamily="18" charset="-122"/>
                </a:rPr>
                <a:t>易用性</a:t>
              </a:r>
              <a:endParaRPr lang="en-GB" sz="3600" b="1" dirty="0">
                <a:solidFill>
                  <a:schemeClr val="tx2"/>
                </a:solidFill>
                <a:latin typeface="FangSong" panose="020B0503020204020204" pitchFamily="49" charset="-122"/>
                <a:ea typeface="FangSong" panose="020B0503020204020204" pitchFamily="49" charset="-122"/>
                <a:cs typeface="阿里巴巴普惠体 B" panose="00020600040101010101" pitchFamily="18" charset="-122"/>
              </a:endParaRPr>
            </a:p>
          </p:txBody>
        </p:sp>
      </p:grpSp>
      <p:sp>
        <p:nvSpPr>
          <p:cNvPr id="28" name="椭圆 27"/>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0308682"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1" y="1018441"/>
            <a:ext cx="24384000" cy="518862"/>
            <a:chOff x="1" y="748988"/>
            <a:chExt cx="24384000" cy="518862"/>
          </a:xfrm>
        </p:grpSpPr>
        <p:grpSp>
          <p:nvGrpSpPr>
            <p:cNvPr id="33" name="组合 32"/>
            <p:cNvGrpSpPr/>
            <p:nvPr/>
          </p:nvGrpSpPr>
          <p:grpSpPr>
            <a:xfrm rot="5400000">
              <a:off x="11945781" y="-11196792"/>
              <a:ext cx="492440" cy="24384000"/>
              <a:chOff x="22959400" y="-27682"/>
              <a:chExt cx="180000" cy="13743682"/>
            </a:xfrm>
          </p:grpSpPr>
          <p:sp>
            <p:nvSpPr>
              <p:cNvPr id="37" name="矩形 36"/>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2959400"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4" name="矩形 33"/>
            <p:cNvSpPr/>
            <p:nvPr/>
          </p:nvSpPr>
          <p:spPr>
            <a:xfrm>
              <a:off x="18791665" y="806185"/>
              <a:ext cx="4101446" cy="430887"/>
            </a:xfrm>
            <a:prstGeom prst="rect">
              <a:avLst/>
            </a:prstGeom>
          </p:spPr>
          <p:txBody>
            <a:bodyPr wrap="square" lIns="0" tIns="0" rIns="0" bIns="0">
              <a:spAutoFit/>
            </a:bodyPr>
            <a:lstStyle/>
            <a:p>
              <a:pPr algn="dist">
                <a:defRPr/>
              </a:pPr>
              <a:r>
                <a:rPr lang="zh-CN" altLang="en-US" sz="2800" dirty="0">
                  <a:solidFill>
                    <a:srgbClr val="42465F"/>
                  </a:solidFill>
                  <a:latin typeface="FangSong" panose="02010609060101010101" pitchFamily="49" charset="-122"/>
                  <a:ea typeface="FangSong" panose="02010609060101010101" pitchFamily="49" charset="-122"/>
                  <a:cs typeface="阿里巴巴普惠体 M" panose="00020600040101010101" pitchFamily="18" charset="-122"/>
                </a:rPr>
                <a:t>前后端架构</a:t>
              </a:r>
            </a:p>
          </p:txBody>
        </p:sp>
        <p:sp>
          <p:nvSpPr>
            <p:cNvPr id="35" name="矩形 34"/>
            <p:cNvSpPr/>
            <p:nvPr/>
          </p:nvSpPr>
          <p:spPr>
            <a:xfrm>
              <a:off x="1247775" y="806185"/>
              <a:ext cx="8079135" cy="430887"/>
            </a:xfrm>
            <a:prstGeom prst="rect">
              <a:avLst/>
            </a:prstGeom>
          </p:spPr>
          <p:txBody>
            <a:bodyPr wrap="none" lIns="0" tIns="0" rIns="0" bIns="0">
              <a:spAutoFit/>
            </a:bodyPr>
            <a:lstStyle/>
            <a:p>
              <a:pPr>
                <a:defRPr/>
              </a:pPr>
              <a:r>
                <a:rPr lang="en-US" altLang="zh-CN" sz="2800" dirty="0">
                  <a:ln>
                    <a:solidFill>
                      <a:srgbClr val="42465F"/>
                    </a:solidFill>
                  </a:ln>
                  <a:solidFill>
                    <a:srgbClr val="42465F"/>
                  </a:solidFill>
                  <a:latin typeface="FangSong" panose="02010609060101010101" pitchFamily="49" charset="-122"/>
                  <a:ea typeface="FangSong" panose="02010609060101010101" pitchFamily="49" charset="-122"/>
                  <a:cs typeface="阿里巴巴普惠体 M" panose="00020600040101010101" pitchFamily="18" charset="-122"/>
                </a:rPr>
                <a:t>front-end and back-end development frameworks</a:t>
              </a:r>
            </a:p>
          </p:txBody>
        </p:sp>
        <p:sp>
          <p:nvSpPr>
            <p:cNvPr id="36" name="矩形 35"/>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FangSong" panose="02010609060101010101" pitchFamily="49" charset="-122"/>
                  <a:ea typeface="FangSong" panose="02010609060101010101" pitchFamily="49" charset="-122"/>
                  <a:cs typeface="阿里巴巴普惠体 M" panose="00020600040101010101" pitchFamily="18" charset="-122"/>
                </a:rPr>
                <a:t>04</a:t>
              </a:r>
              <a:endParaRPr lang="zh-CN" altLang="en-US" sz="3200" dirty="0">
                <a:solidFill>
                  <a:schemeClr val="bg1"/>
                </a:solidFill>
                <a:latin typeface="FangSong" panose="02010609060101010101" pitchFamily="49" charset="-122"/>
                <a:ea typeface="FangSong" panose="02010609060101010101" pitchFamily="49" charset="-122"/>
                <a:cs typeface="阿里巴巴普惠体 M" panose="00020600040101010101" pitchFamily="18" charset="-122"/>
              </a:endParaRPr>
            </a:p>
          </p:txBody>
        </p:sp>
      </p:grpSp>
      <p:sp>
        <p:nvSpPr>
          <p:cNvPr id="40" name="椭圆 39"/>
          <p:cNvSpPr/>
          <p:nvPr/>
        </p:nvSpPr>
        <p:spPr>
          <a:xfrm>
            <a:off x="13471056" y="12653491"/>
            <a:ext cx="686354"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p:cNvSpPr/>
          <p:nvPr/>
        </p:nvSpPr>
        <p:spPr>
          <a:xfrm>
            <a:off x="19201370" y="5195614"/>
            <a:ext cx="1100286" cy="110028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grpSp>
        <p:nvGrpSpPr>
          <p:cNvPr id="66" name="Group 3">
            <a:extLst>
              <a:ext uri="{FF2B5EF4-FFF2-40B4-BE49-F238E27FC236}">
                <a16:creationId xmlns:a16="http://schemas.microsoft.com/office/drawing/2014/main" id="{7DC102CB-2E2A-1B76-38F1-0675CECE7926}"/>
              </a:ext>
            </a:extLst>
          </p:cNvPr>
          <p:cNvGrpSpPr/>
          <p:nvPr/>
        </p:nvGrpSpPr>
        <p:grpSpPr>
          <a:xfrm>
            <a:off x="0" y="0"/>
            <a:ext cx="24384000" cy="13716000"/>
            <a:chOff x="0" y="0"/>
            <a:chExt cx="15746892" cy="11579261"/>
          </a:xfrm>
          <a:gradFill>
            <a:gsLst>
              <a:gs pos="18000">
                <a:srgbClr val="EAF0F9"/>
              </a:gs>
              <a:gs pos="0">
                <a:schemeClr val="accent5">
                  <a:lumMod val="20000"/>
                  <a:lumOff val="80000"/>
                </a:schemeClr>
              </a:gs>
              <a:gs pos="100000">
                <a:schemeClr val="accent1">
                  <a:lumMod val="45000"/>
                  <a:lumOff val="55000"/>
                </a:schemeClr>
              </a:gs>
              <a:gs pos="83000">
                <a:schemeClr val="bg1">
                  <a:alpha val="91000"/>
                </a:schemeClr>
              </a:gs>
            </a:gsLst>
            <a:lin ang="5400000" scaled="1"/>
          </a:gradFill>
          <a:effectLst>
            <a:outerShdw dist="50800" dir="5400000" algn="ctr" rotWithShape="0">
              <a:srgbClr val="000000">
                <a:alpha val="0"/>
              </a:srgbClr>
            </a:outerShdw>
            <a:reflection endPos="0" dist="50800" dir="5400000" sy="-100000" algn="bl" rotWithShape="0"/>
          </a:effectLst>
        </p:grpSpPr>
        <p:sp>
          <p:nvSpPr>
            <p:cNvPr id="68" name="Freeform 4">
              <a:extLst>
                <a:ext uri="{FF2B5EF4-FFF2-40B4-BE49-F238E27FC236}">
                  <a16:creationId xmlns:a16="http://schemas.microsoft.com/office/drawing/2014/main" id="{09A57B95-DC69-AF59-5FE5-F445E77BF391}"/>
                </a:ext>
              </a:extLst>
            </p:cNvPr>
            <p:cNvSpPr/>
            <p:nvPr/>
          </p:nvSpPr>
          <p:spPr>
            <a:xfrm>
              <a:off x="0" y="0"/>
              <a:ext cx="15746930" cy="11579199"/>
            </a:xfrm>
            <a:custGeom>
              <a:avLst/>
              <a:gdLst/>
              <a:ahLst/>
              <a:cxnLst/>
              <a:rect l="l" t="t" r="r" b="b"/>
              <a:pathLst>
                <a:path w="15746930" h="11579199">
                  <a:moveTo>
                    <a:pt x="0" y="0"/>
                  </a:moveTo>
                  <a:lnTo>
                    <a:pt x="15746930" y="0"/>
                  </a:lnTo>
                  <a:lnTo>
                    <a:pt x="15746930" y="11579199"/>
                  </a:lnTo>
                  <a:lnTo>
                    <a:pt x="0" y="11579199"/>
                  </a:lnTo>
                  <a:close/>
                </a:path>
              </a:pathLst>
            </a:custGeom>
            <a:grpFill/>
            <a:ln>
              <a:noFill/>
            </a:ln>
          </p:spPr>
        </p:sp>
      </p:grpSp>
      <p:sp>
        <p:nvSpPr>
          <p:cNvPr id="6" name="椭圆 5"/>
          <p:cNvSpPr/>
          <p:nvPr/>
        </p:nvSpPr>
        <p:spPr>
          <a:xfrm>
            <a:off x="298929" y="3558182"/>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839403" y="2976199"/>
            <a:ext cx="2466230" cy="250312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5047574" y="11092045"/>
            <a:ext cx="1123014" cy="1123012"/>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22959400" y="4778682"/>
            <a:ext cx="180000" cy="5786147"/>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椭圆 71"/>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34E97E5-8C9D-B18F-BB60-517B39DBD802}"/>
              </a:ext>
            </a:extLst>
          </p:cNvPr>
          <p:cNvGrpSpPr/>
          <p:nvPr/>
        </p:nvGrpSpPr>
        <p:grpSpPr>
          <a:xfrm>
            <a:off x="0" y="1036692"/>
            <a:ext cx="24334887" cy="492440"/>
            <a:chOff x="-26958" y="735814"/>
            <a:chExt cx="24334887" cy="492440"/>
          </a:xfrm>
        </p:grpSpPr>
        <p:sp>
          <p:nvSpPr>
            <p:cNvPr id="13" name="矩形 12">
              <a:extLst>
                <a:ext uri="{FF2B5EF4-FFF2-40B4-BE49-F238E27FC236}">
                  <a16:creationId xmlns:a16="http://schemas.microsoft.com/office/drawing/2014/main" id="{6E7503AE-CF5E-A016-EF95-B3EEB664F86A}"/>
                </a:ext>
              </a:extLst>
            </p:cNvPr>
            <p:cNvSpPr/>
            <p:nvPr/>
          </p:nvSpPr>
          <p:spPr>
            <a:xfrm rot="5400000">
              <a:off x="11894266" y="-11185410"/>
              <a:ext cx="492440" cy="24334887"/>
            </a:xfrm>
            <a:prstGeom prst="rect">
              <a:avLst/>
            </a:prstGeom>
            <a:gradFill flip="none" rotWithShape="1">
              <a:gsLst>
                <a:gs pos="0">
                  <a:srgbClr val="ECF1F7"/>
                </a:gs>
                <a:gs pos="82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C8782FD-5B48-62F0-5860-89C7DF6309A9}"/>
                </a:ext>
              </a:extLst>
            </p:cNvPr>
            <p:cNvSpPr/>
            <p:nvPr/>
          </p:nvSpPr>
          <p:spPr>
            <a:xfrm>
              <a:off x="1217066" y="757464"/>
              <a:ext cx="10090272" cy="430887"/>
            </a:xfrm>
            <a:prstGeom prst="rect">
              <a:avLst/>
            </a:prstGeom>
          </p:spPr>
          <p:txBody>
            <a:bodyPr wrap="square" lIns="0" tIns="0" rIns="0" bIns="0">
              <a:spAutoFit/>
            </a:bodyPr>
            <a:lstStyle/>
            <a:p>
              <a:pPr>
                <a:defRPr/>
              </a:pPr>
              <a:r>
                <a:rPr lang="en-US" altLang="zh-CN" sz="2800" dirty="0">
                  <a:ln>
                    <a:solidFill>
                      <a:srgbClr val="42465F"/>
                    </a:solidFill>
                  </a:ln>
                  <a:solidFill>
                    <a:srgbClr val="42465F"/>
                  </a:solidFill>
                  <a:latin typeface="华光黑变_CNKI" panose="02000500000000000000" pitchFamily="2" charset="-122"/>
                  <a:ea typeface="华光黑变_CNKI" panose="02000500000000000000" pitchFamily="2" charset="-122"/>
                  <a:cs typeface="阿里巴巴普惠体 M" panose="00020600040101010101" pitchFamily="18" charset="-122"/>
                </a:rPr>
                <a:t>Sports MU - sports social platform for college students</a:t>
              </a:r>
            </a:p>
          </p:txBody>
        </p:sp>
      </p:grpSp>
      <p:sp>
        <p:nvSpPr>
          <p:cNvPr id="67" name="矩形 66"/>
          <p:cNvSpPr/>
          <p:nvPr/>
        </p:nvSpPr>
        <p:spPr>
          <a:xfrm>
            <a:off x="17181945" y="729171"/>
            <a:ext cx="6541655" cy="1015663"/>
          </a:xfrm>
          <a:prstGeom prst="rect">
            <a:avLst/>
          </a:prstGeom>
        </p:spPr>
        <p:txBody>
          <a:bodyPr wrap="square" lIns="0" tIns="0" rIns="0" bIns="0">
            <a:spAutoFit/>
          </a:bodyPr>
          <a:lstStyle/>
          <a:p>
            <a:pPr algn="r">
              <a:defRPr/>
            </a:pPr>
            <a:r>
              <a:rPr lang="en-US" altLang="zh-CN" sz="6600" dirty="0">
                <a:ln>
                  <a:solidFill>
                    <a:srgbClr val="42465F"/>
                  </a:solidFill>
                </a:ln>
                <a:noFill/>
                <a:latin typeface="微软雅黑" panose="020B0503020204020204" pitchFamily="34" charset="-122"/>
                <a:ea typeface="微软雅黑" panose="020B0503020204020204" pitchFamily="34" charset="-122"/>
                <a:cs typeface="阿里巴巴普惠体 M" panose="00020600040101010101" pitchFamily="18" charset="-122"/>
              </a:rPr>
              <a:t>CONTENTS</a:t>
            </a:r>
            <a:endParaRPr lang="zh-CN" altLang="en-US" sz="6600" dirty="0">
              <a:ln>
                <a:solidFill>
                  <a:srgbClr val="42465F"/>
                </a:solidFill>
              </a:ln>
              <a:noFill/>
              <a:latin typeface="微软雅黑" panose="020B0503020204020204" pitchFamily="34" charset="-122"/>
              <a:ea typeface="微软雅黑" panose="020B0503020204020204" pitchFamily="34" charset="-122"/>
              <a:cs typeface="阿里巴巴普惠体 M" panose="00020600040101010101" pitchFamily="18" charset="-122"/>
            </a:endParaRPr>
          </a:p>
        </p:txBody>
      </p:sp>
      <p:sp>
        <p:nvSpPr>
          <p:cNvPr id="34" name="椭圆 33">
            <a:extLst>
              <a:ext uri="{FF2B5EF4-FFF2-40B4-BE49-F238E27FC236}">
                <a16:creationId xmlns:a16="http://schemas.microsoft.com/office/drawing/2014/main" id="{4FCE3018-00E0-C045-5288-A851D292DBAA}"/>
              </a:ext>
            </a:extLst>
          </p:cNvPr>
          <p:cNvSpPr/>
          <p:nvPr/>
        </p:nvSpPr>
        <p:spPr>
          <a:xfrm>
            <a:off x="-863410" y="2431076"/>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78AC00A6-6C90-6F7D-E5A3-3D3669C04350}"/>
              </a:ext>
            </a:extLst>
          </p:cNvPr>
          <p:cNvGrpSpPr/>
          <p:nvPr/>
        </p:nvGrpSpPr>
        <p:grpSpPr>
          <a:xfrm>
            <a:off x="6589787" y="3619499"/>
            <a:ext cx="746886" cy="746884"/>
            <a:chOff x="12414816" y="12344400"/>
            <a:chExt cx="1056518" cy="1056516"/>
          </a:xfrm>
        </p:grpSpPr>
        <p:sp>
          <p:nvSpPr>
            <p:cNvPr id="37" name="椭圆 36">
              <a:extLst>
                <a:ext uri="{FF2B5EF4-FFF2-40B4-BE49-F238E27FC236}">
                  <a16:creationId xmlns:a16="http://schemas.microsoft.com/office/drawing/2014/main" id="{F1D968BC-CC64-6DC2-B3F9-750AFE4F3BEE}"/>
                </a:ext>
              </a:extLst>
            </p:cNvPr>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183ADC7-45A2-5A70-4553-A8CF8CB8C679}"/>
                </a:ext>
              </a:extLst>
            </p:cNvPr>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E6A8D538-7325-BC2D-9C26-0754E9D56DA2}"/>
              </a:ext>
            </a:extLst>
          </p:cNvPr>
          <p:cNvGrpSpPr/>
          <p:nvPr/>
        </p:nvGrpSpPr>
        <p:grpSpPr>
          <a:xfrm>
            <a:off x="6589787" y="9342358"/>
            <a:ext cx="746886" cy="746884"/>
            <a:chOff x="12414816" y="12344400"/>
            <a:chExt cx="1056518" cy="1056516"/>
          </a:xfrm>
        </p:grpSpPr>
        <p:sp>
          <p:nvSpPr>
            <p:cNvPr id="44" name="椭圆 43">
              <a:extLst>
                <a:ext uri="{FF2B5EF4-FFF2-40B4-BE49-F238E27FC236}">
                  <a16:creationId xmlns:a16="http://schemas.microsoft.com/office/drawing/2014/main" id="{B40776DD-704E-37DD-1BD3-01EF619988D1}"/>
                </a:ext>
              </a:extLst>
            </p:cNvPr>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92B1CA5-6B5C-9282-B4C5-33FEDF6D3F68}"/>
                </a:ext>
              </a:extLst>
            </p:cNvPr>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8590DFC8-6B29-BA0F-5D26-B9BE9EEDB634}"/>
              </a:ext>
            </a:extLst>
          </p:cNvPr>
          <p:cNvGrpSpPr/>
          <p:nvPr/>
        </p:nvGrpSpPr>
        <p:grpSpPr>
          <a:xfrm>
            <a:off x="876012" y="2724814"/>
            <a:ext cx="746886" cy="746884"/>
            <a:chOff x="12414816" y="12344400"/>
            <a:chExt cx="1056518" cy="1056516"/>
          </a:xfrm>
        </p:grpSpPr>
        <p:sp>
          <p:nvSpPr>
            <p:cNvPr id="48" name="椭圆 47">
              <a:extLst>
                <a:ext uri="{FF2B5EF4-FFF2-40B4-BE49-F238E27FC236}">
                  <a16:creationId xmlns:a16="http://schemas.microsoft.com/office/drawing/2014/main" id="{94DBFB62-F97D-1F51-C69D-5552539029F1}"/>
                </a:ext>
              </a:extLst>
            </p:cNvPr>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2585CEF1-F60E-5A5B-DB5E-96003889A477}"/>
                </a:ext>
              </a:extLst>
            </p:cNvPr>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AD93D53D-2876-C06E-0090-73596128B81D}"/>
              </a:ext>
            </a:extLst>
          </p:cNvPr>
          <p:cNvGrpSpPr/>
          <p:nvPr/>
        </p:nvGrpSpPr>
        <p:grpSpPr>
          <a:xfrm>
            <a:off x="1419338" y="10495482"/>
            <a:ext cx="746886" cy="746884"/>
            <a:chOff x="12414816" y="12344400"/>
            <a:chExt cx="1056518" cy="1056516"/>
          </a:xfrm>
        </p:grpSpPr>
        <p:sp>
          <p:nvSpPr>
            <p:cNvPr id="63" name="椭圆 62">
              <a:extLst>
                <a:ext uri="{FF2B5EF4-FFF2-40B4-BE49-F238E27FC236}">
                  <a16:creationId xmlns:a16="http://schemas.microsoft.com/office/drawing/2014/main" id="{83C86700-D1D9-3C56-02B6-A001B5D96016}"/>
                </a:ext>
              </a:extLst>
            </p:cNvPr>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C636B49E-D026-00BB-8979-3C47FC231A4E}"/>
                </a:ext>
              </a:extLst>
            </p:cNvPr>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a:extLst>
              <a:ext uri="{FF2B5EF4-FFF2-40B4-BE49-F238E27FC236}">
                <a16:creationId xmlns:a16="http://schemas.microsoft.com/office/drawing/2014/main" id="{624909D8-50CA-598C-B94C-2FC13642A302}"/>
              </a:ext>
            </a:extLst>
          </p:cNvPr>
          <p:cNvPicPr>
            <a:picLocks noChangeAspect="1"/>
          </p:cNvPicPr>
          <p:nvPr/>
        </p:nvPicPr>
        <p:blipFill rotWithShape="1">
          <a:blip r:embed="rId3">
            <a:extLst>
              <a:ext uri="{28A0092B-C50C-407E-A947-70E740481C1C}">
                <a14:useLocalDpi xmlns:a14="http://schemas.microsoft.com/office/drawing/2010/main" val="0"/>
              </a:ext>
            </a:extLst>
          </a:blip>
          <a:srcRect l="29670" t="31011" r="33048" b="31095"/>
          <a:stretch/>
        </p:blipFill>
        <p:spPr>
          <a:xfrm>
            <a:off x="1884435" y="5079608"/>
            <a:ext cx="3905517" cy="3265060"/>
          </a:xfrm>
          <a:prstGeom prst="rect">
            <a:avLst/>
          </a:prstGeom>
        </p:spPr>
      </p:pic>
      <p:graphicFrame>
        <p:nvGraphicFramePr>
          <p:cNvPr id="65" name="图示 64">
            <a:extLst>
              <a:ext uri="{FF2B5EF4-FFF2-40B4-BE49-F238E27FC236}">
                <a16:creationId xmlns:a16="http://schemas.microsoft.com/office/drawing/2014/main" id="{B014DCB6-E8F5-AF5B-8AE1-9892166B5144}"/>
              </a:ext>
            </a:extLst>
          </p:cNvPr>
          <p:cNvGraphicFramePr/>
          <p:nvPr>
            <p:extLst>
              <p:ext uri="{D42A27DB-BD31-4B8C-83A1-F6EECF244321}">
                <p14:modId xmlns:p14="http://schemas.microsoft.com/office/powerpoint/2010/main" val="3704528716"/>
              </p:ext>
            </p:extLst>
          </p:nvPr>
        </p:nvGraphicFramePr>
        <p:xfrm>
          <a:off x="8974941" y="2431075"/>
          <a:ext cx="9941508" cy="88766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069797" y="22167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81897" y="3547899"/>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240246" y="3619500"/>
            <a:ext cx="746886" cy="746884"/>
            <a:chOff x="12414816" y="12344400"/>
            <a:chExt cx="1056518" cy="1056516"/>
          </a:xfrm>
        </p:grpSpPr>
        <p:sp>
          <p:nvSpPr>
            <p:cNvPr id="16" name="椭圆 1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5240246" y="9342359"/>
            <a:ext cx="746886" cy="746884"/>
            <a:chOff x="12414816" y="12344400"/>
            <a:chExt cx="1056518" cy="1056516"/>
          </a:xfrm>
        </p:grpSpPr>
        <p:sp>
          <p:nvSpPr>
            <p:cNvPr id="26" name="椭圆 2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419060" y="5334461"/>
            <a:ext cx="9802685" cy="2400657"/>
          </a:xfrm>
          <a:prstGeom prst="rect">
            <a:avLst/>
          </a:prstGeom>
          <a:noFill/>
        </p:spPr>
        <p:txBody>
          <a:bodyPr wrap="none" rtlCol="0">
            <a:spAutoFit/>
          </a:bodyPr>
          <a:lstStyle/>
          <a:p>
            <a:pPr algn="ctr"/>
            <a:r>
              <a:rPr lang="en-US" altLang="zh-CN"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5.</a:t>
            </a:r>
            <a:r>
              <a:rPr lang="zh-CN" altLang="en-US" sz="15000" dirty="0">
                <a:solidFill>
                  <a:srgbClr val="42465F"/>
                </a:solidFill>
                <a:latin typeface="宋体" panose="02010600030101010101" pitchFamily="2" charset="-122"/>
                <a:ea typeface="阿里巴巴普惠体 B" panose="00020600040101010101" pitchFamily="18" charset="-122"/>
                <a:cs typeface="阿里巴巴普惠体 B" panose="00020600040101010101" pitchFamily="18" charset="-122"/>
              </a:rPr>
              <a:t>软件测试</a:t>
            </a:r>
          </a:p>
        </p:txBody>
      </p:sp>
      <p:sp>
        <p:nvSpPr>
          <p:cNvPr id="40" name="椭圆 39"/>
          <p:cNvSpPr/>
          <p:nvPr/>
        </p:nvSpPr>
        <p:spPr>
          <a:xfrm>
            <a:off x="19065556" y="1558859"/>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38271" y="11095996"/>
            <a:ext cx="1123014" cy="112301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526471" y="2724815"/>
            <a:ext cx="746886" cy="746884"/>
            <a:chOff x="12414816" y="12344400"/>
            <a:chExt cx="1056518" cy="1056516"/>
          </a:xfrm>
        </p:grpSpPr>
        <p:sp>
          <p:nvSpPr>
            <p:cNvPr id="36" name="椭圆 35"/>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0069797" y="10495483"/>
            <a:ext cx="746886" cy="746884"/>
            <a:chOff x="12414816" y="12344400"/>
            <a:chExt cx="1056518" cy="1056516"/>
          </a:xfrm>
        </p:grpSpPr>
        <p:sp>
          <p:nvSpPr>
            <p:cNvPr id="42" name="椭圆 41"/>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7844674" y="7804595"/>
            <a:ext cx="9423200" cy="615553"/>
          </a:xfrm>
          <a:prstGeom prst="rect">
            <a:avLst/>
          </a:prstGeom>
        </p:spPr>
        <p:txBody>
          <a:bodyPr wrap="square" lIns="0" tIns="0" rIns="0" bIns="0">
            <a:spAutoFit/>
          </a:bodyPr>
          <a:lstStyle/>
          <a:p>
            <a:pPr algn="ctr">
              <a:defRPr/>
            </a:pPr>
            <a:r>
              <a:rPr lang="en-US" altLang="zh-CN" sz="4000" b="1" dirty="0">
                <a:solidFill>
                  <a:srgbClr val="42465F"/>
                </a:solidFill>
                <a:latin typeface="宋体" panose="02010600030101010101" pitchFamily="2" charset="-122"/>
                <a:ea typeface="宋体" panose="02010600030101010101" pitchFamily="2" charset="-122"/>
                <a:cs typeface="阿里巴巴普惠体 M" panose="00020600040101010101" pitchFamily="18" charset="-122"/>
              </a:rPr>
              <a:t>Software test</a:t>
            </a:r>
          </a:p>
        </p:txBody>
      </p:sp>
      <p:sp>
        <p:nvSpPr>
          <p:cNvPr id="51" name="矩形 50"/>
          <p:cNvSpPr/>
          <p:nvPr/>
        </p:nvSpPr>
        <p:spPr>
          <a:xfrm>
            <a:off x="16597745" y="1119679"/>
            <a:ext cx="6541655" cy="1015663"/>
          </a:xfrm>
          <a:prstGeom prst="rect">
            <a:avLst/>
          </a:prstGeom>
        </p:spPr>
        <p:txBody>
          <a:bodyPr wrap="square" lIns="0" tIns="0" rIns="0" bIns="0">
            <a:spAutoFit/>
          </a:bodyPr>
          <a:lstStyle/>
          <a:p>
            <a:pPr algn="r">
              <a:defRPr/>
            </a:pPr>
            <a:r>
              <a:rPr lang="en-US" altLang="zh-CN"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rPr>
              <a:t>PART.05</a:t>
            </a:r>
            <a:endParaRPr lang="zh-CN" altLang="en-US"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endParaRPr>
          </a:p>
        </p:txBody>
      </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7825408"/>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直接连接符 77"/>
          <p:cNvCxnSpPr>
            <a:cxnSpLocks/>
            <a:stCxn id="76" idx="0"/>
          </p:cNvCxnSpPr>
          <p:nvPr/>
        </p:nvCxnSpPr>
        <p:spPr>
          <a:xfrm flipV="1">
            <a:off x="3075706" y="4667780"/>
            <a:ext cx="0" cy="5585997"/>
          </a:xfrm>
          <a:prstGeom prst="line">
            <a:avLst/>
          </a:prstGeom>
          <a:ln w="38100">
            <a:solidFill>
              <a:srgbClr val="C4CCD9"/>
            </a:solidFill>
            <a:prstDash val="lgDash"/>
          </a:ln>
        </p:spPr>
        <p:style>
          <a:lnRef idx="1">
            <a:schemeClr val="accent1"/>
          </a:lnRef>
          <a:fillRef idx="0">
            <a:schemeClr val="accent1"/>
          </a:fillRef>
          <a:effectRef idx="0">
            <a:schemeClr val="accent1"/>
          </a:effectRef>
          <a:fontRef idx="minor">
            <a:schemeClr val="tx1"/>
          </a:fontRef>
        </p:style>
      </p:cxnSp>
      <p:sp>
        <p:nvSpPr>
          <p:cNvPr id="5669" name="Freeform 11"/>
          <p:cNvSpPr/>
          <p:nvPr/>
        </p:nvSpPr>
        <p:spPr>
          <a:xfrm>
            <a:off x="12943648" y="10094262"/>
            <a:ext cx="4704138" cy="964821"/>
          </a:xfrm>
          <a:custGeom>
            <a:avLst/>
            <a:gdLst/>
            <a:ahLst/>
            <a:cxnLst>
              <a:cxn ang="0">
                <a:pos x="wd2" y="hd2"/>
              </a:cxn>
              <a:cxn ang="5400000">
                <a:pos x="wd2" y="hd2"/>
              </a:cxn>
              <a:cxn ang="10800000">
                <a:pos x="wd2" y="hd2"/>
              </a:cxn>
              <a:cxn ang="16200000">
                <a:pos x="wd2" y="hd2"/>
              </a:cxn>
            </a:cxnLst>
            <a:rect l="0" t="0" r="r" b="b"/>
            <a:pathLst>
              <a:path w="21600" h="21600" extrusionOk="0">
                <a:moveTo>
                  <a:pt x="3420" y="0"/>
                </a:moveTo>
                <a:lnTo>
                  <a:pt x="0" y="1743"/>
                </a:lnTo>
                <a:lnTo>
                  <a:pt x="19314" y="21600"/>
                </a:lnTo>
                <a:lnTo>
                  <a:pt x="21600" y="19082"/>
                </a:lnTo>
                <a:lnTo>
                  <a:pt x="3420" y="0"/>
                </a:lnTo>
                <a:close/>
              </a:path>
            </a:pathLst>
          </a:custGeom>
          <a:gradFill flip="none" rotWithShape="1">
            <a:gsLst>
              <a:gs pos="0">
                <a:srgbClr val="4D4D4D"/>
              </a:gs>
              <a:gs pos="100000">
                <a:srgbClr val="242424"/>
              </a:gs>
            </a:gsLst>
            <a:lin ang="2700000" scaled="0"/>
          </a:gra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70" name="Freeform 12"/>
          <p:cNvSpPr/>
          <p:nvPr/>
        </p:nvSpPr>
        <p:spPr>
          <a:xfrm>
            <a:off x="13247596" y="9132975"/>
            <a:ext cx="3990213" cy="1897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55" y="3452"/>
                  <a:pt x="0" y="11768"/>
                </a:cubicBezTo>
                <a:cubicBezTo>
                  <a:pt x="21577" y="21600"/>
                  <a:pt x="21577" y="21600"/>
                  <a:pt x="21577" y="21600"/>
                </a:cubicBezTo>
                <a:cubicBezTo>
                  <a:pt x="21600" y="6381"/>
                  <a:pt x="21600" y="6381"/>
                  <a:pt x="21600" y="6381"/>
                </a:cubicBezTo>
                <a:lnTo>
                  <a:pt x="0" y="0"/>
                </a:lnTo>
                <a:close/>
              </a:path>
            </a:pathLst>
          </a:custGeom>
          <a:gradFill flip="none" rotWithShape="1">
            <a:gsLst>
              <a:gs pos="0">
                <a:srgbClr val="EAEAEA"/>
              </a:gs>
              <a:gs pos="100000">
                <a:srgbClr val="FFFFFF"/>
              </a:gs>
            </a:gsLst>
            <a:lin ang="2700000" scaled="0"/>
          </a:gra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71" name="Freeform 13"/>
          <p:cNvSpPr/>
          <p:nvPr/>
        </p:nvSpPr>
        <p:spPr>
          <a:xfrm>
            <a:off x="12943648" y="8528637"/>
            <a:ext cx="10069189" cy="1109721"/>
          </a:xfrm>
          <a:custGeom>
            <a:avLst/>
            <a:gdLst/>
            <a:ahLst/>
            <a:cxnLst>
              <a:cxn ang="0">
                <a:pos x="wd2" y="hd2"/>
              </a:cxn>
              <a:cxn ang="5400000">
                <a:pos x="wd2" y="hd2"/>
              </a:cxn>
              <a:cxn ang="10800000">
                <a:pos x="wd2" y="hd2"/>
              </a:cxn>
              <a:cxn ang="16200000">
                <a:pos x="wd2" y="hd2"/>
              </a:cxn>
            </a:cxnLst>
            <a:rect l="0" t="0" r="r" b="b"/>
            <a:pathLst>
              <a:path w="21600" h="21600" extrusionOk="0">
                <a:moveTo>
                  <a:pt x="8924" y="21600"/>
                </a:moveTo>
                <a:cubicBezTo>
                  <a:pt x="21600" y="5355"/>
                  <a:pt x="21600" y="5355"/>
                  <a:pt x="21600" y="5355"/>
                </a:cubicBezTo>
                <a:cubicBezTo>
                  <a:pt x="17106" y="0"/>
                  <a:pt x="17106" y="0"/>
                  <a:pt x="17106" y="0"/>
                </a:cubicBezTo>
                <a:cubicBezTo>
                  <a:pt x="0" y="10711"/>
                  <a:pt x="0" y="10711"/>
                  <a:pt x="0" y="10711"/>
                </a:cubicBezTo>
                <a:cubicBezTo>
                  <a:pt x="8924" y="21600"/>
                  <a:pt x="8924" y="21600"/>
                  <a:pt x="8924" y="21600"/>
                </a:cubicBezTo>
                <a:cubicBezTo>
                  <a:pt x="8924" y="21600"/>
                  <a:pt x="8924" y="21600"/>
                  <a:pt x="8924" y="21600"/>
                </a:cubicBezTo>
                <a:close/>
              </a:path>
            </a:pathLst>
          </a:custGeom>
          <a:solidFill>
            <a:srgbClr val="42465F"/>
          </a:soli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72" name="Freeform 14"/>
          <p:cNvSpPr/>
          <p:nvPr/>
        </p:nvSpPr>
        <p:spPr>
          <a:xfrm>
            <a:off x="12943648" y="9079963"/>
            <a:ext cx="4265727" cy="2039201"/>
          </a:xfrm>
          <a:custGeom>
            <a:avLst/>
            <a:gdLst/>
            <a:ahLst/>
            <a:cxnLst>
              <a:cxn ang="0">
                <a:pos x="wd2" y="hd2"/>
              </a:cxn>
              <a:cxn ang="5400000">
                <a:pos x="wd2" y="hd2"/>
              </a:cxn>
              <a:cxn ang="10800000">
                <a:pos x="wd2" y="hd2"/>
              </a:cxn>
              <a:cxn ang="16200000">
                <a:pos x="wd2" y="hd2"/>
              </a:cxn>
            </a:cxnLst>
            <a:rect l="0" t="0" r="r" b="b"/>
            <a:pathLst>
              <a:path w="21264" h="21600" extrusionOk="0">
                <a:moveTo>
                  <a:pt x="20748" y="5909"/>
                </a:moveTo>
                <a:cubicBezTo>
                  <a:pt x="20748" y="5909"/>
                  <a:pt x="20748" y="5909"/>
                  <a:pt x="20748" y="5909"/>
                </a:cubicBezTo>
                <a:cubicBezTo>
                  <a:pt x="20748" y="5909"/>
                  <a:pt x="20748" y="5909"/>
                  <a:pt x="20748" y="5909"/>
                </a:cubicBezTo>
                <a:cubicBezTo>
                  <a:pt x="0" y="0"/>
                  <a:pt x="0" y="0"/>
                  <a:pt x="0" y="0"/>
                </a:cubicBezTo>
                <a:cubicBezTo>
                  <a:pt x="0" y="581"/>
                  <a:pt x="0" y="581"/>
                  <a:pt x="0" y="581"/>
                </a:cubicBezTo>
                <a:cubicBezTo>
                  <a:pt x="20578" y="6490"/>
                  <a:pt x="20578" y="6490"/>
                  <a:pt x="20578" y="6490"/>
                </a:cubicBezTo>
                <a:cubicBezTo>
                  <a:pt x="20578" y="6490"/>
                  <a:pt x="21408" y="9153"/>
                  <a:pt x="20876" y="20970"/>
                </a:cubicBezTo>
                <a:cubicBezTo>
                  <a:pt x="0" y="11575"/>
                  <a:pt x="0" y="11575"/>
                  <a:pt x="0" y="11575"/>
                </a:cubicBezTo>
                <a:cubicBezTo>
                  <a:pt x="0" y="12156"/>
                  <a:pt x="0" y="12156"/>
                  <a:pt x="0" y="12156"/>
                </a:cubicBezTo>
                <a:cubicBezTo>
                  <a:pt x="20876" y="21600"/>
                  <a:pt x="20876" y="21600"/>
                  <a:pt x="20876" y="21600"/>
                </a:cubicBezTo>
                <a:cubicBezTo>
                  <a:pt x="21110" y="21309"/>
                  <a:pt x="21110" y="21309"/>
                  <a:pt x="21110" y="21309"/>
                </a:cubicBezTo>
                <a:cubicBezTo>
                  <a:pt x="21600" y="9202"/>
                  <a:pt x="20769" y="6054"/>
                  <a:pt x="20748" y="5909"/>
                </a:cubicBezTo>
                <a:close/>
              </a:path>
            </a:pathLst>
          </a:custGeom>
          <a:gradFill flip="none" rotWithShape="1">
            <a:gsLst>
              <a:gs pos="0">
                <a:srgbClr val="969696"/>
              </a:gs>
              <a:gs pos="100000">
                <a:srgbClr val="C0C0C0"/>
              </a:gs>
            </a:gsLst>
            <a:lin ang="2700000" scaled="0"/>
          </a:gra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73" name="Freeform 15"/>
          <p:cNvSpPr/>
          <p:nvPr/>
        </p:nvSpPr>
        <p:spPr>
          <a:xfrm>
            <a:off x="17103505" y="8800765"/>
            <a:ext cx="5977984" cy="2293660"/>
          </a:xfrm>
          <a:custGeom>
            <a:avLst/>
            <a:gdLst/>
            <a:ahLst/>
            <a:cxnLst>
              <a:cxn ang="0">
                <a:pos x="wd2" y="hd2"/>
              </a:cxn>
              <a:cxn ang="5400000">
                <a:pos x="wd2" y="hd2"/>
              </a:cxn>
              <a:cxn ang="10800000">
                <a:pos x="wd2" y="hd2"/>
              </a:cxn>
              <a:cxn ang="16200000">
                <a:pos x="wd2" y="hd2"/>
              </a:cxn>
            </a:cxnLst>
            <a:rect l="0" t="0" r="r" b="b"/>
            <a:pathLst>
              <a:path w="21365" h="21600" extrusionOk="0">
                <a:moveTo>
                  <a:pt x="21111" y="0"/>
                </a:moveTo>
                <a:cubicBezTo>
                  <a:pt x="0" y="7862"/>
                  <a:pt x="0" y="7862"/>
                  <a:pt x="0" y="7862"/>
                </a:cubicBezTo>
                <a:cubicBezTo>
                  <a:pt x="15" y="7992"/>
                  <a:pt x="626" y="10195"/>
                  <a:pt x="275" y="21600"/>
                </a:cubicBezTo>
                <a:cubicBezTo>
                  <a:pt x="21233" y="7387"/>
                  <a:pt x="21233" y="7387"/>
                  <a:pt x="21233" y="7387"/>
                </a:cubicBezTo>
                <a:cubicBezTo>
                  <a:pt x="21233" y="7387"/>
                  <a:pt x="21600" y="3370"/>
                  <a:pt x="21111" y="0"/>
                </a:cubicBezTo>
                <a:close/>
              </a:path>
            </a:pathLst>
          </a:custGeom>
          <a:solidFill>
            <a:srgbClr val="42465F"/>
          </a:solidFill>
          <a:ln w="12700" cap="flat">
            <a:solidFill>
              <a:srgbClr val="C4CCD9"/>
            </a:solid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75" name="Freeform 17"/>
          <p:cNvSpPr/>
          <p:nvPr/>
        </p:nvSpPr>
        <p:spPr>
          <a:xfrm>
            <a:off x="12622034" y="8611965"/>
            <a:ext cx="2746798" cy="965014"/>
          </a:xfrm>
          <a:custGeom>
            <a:avLst/>
            <a:gdLst/>
            <a:ahLst/>
            <a:cxnLst>
              <a:cxn ang="0">
                <a:pos x="wd2" y="hd2"/>
              </a:cxn>
              <a:cxn ang="5400000">
                <a:pos x="wd2" y="hd2"/>
              </a:cxn>
              <a:cxn ang="10800000">
                <a:pos x="wd2" y="hd2"/>
              </a:cxn>
              <a:cxn ang="16200000">
                <a:pos x="wd2" y="hd2"/>
              </a:cxn>
            </a:cxnLst>
            <a:rect l="0" t="0" r="r" b="b"/>
            <a:pathLst>
              <a:path w="21600" h="21600" extrusionOk="0">
                <a:moveTo>
                  <a:pt x="5703" y="0"/>
                </a:moveTo>
                <a:lnTo>
                  <a:pt x="0" y="292"/>
                </a:lnTo>
                <a:lnTo>
                  <a:pt x="18573" y="21600"/>
                </a:lnTo>
                <a:lnTo>
                  <a:pt x="21600" y="20627"/>
                </a:lnTo>
                <a:lnTo>
                  <a:pt x="5703" y="0"/>
                </a:lnTo>
                <a:close/>
              </a:path>
            </a:pathLst>
          </a:custGeom>
          <a:solidFill>
            <a:srgbClr val="42465F"/>
          </a:soli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76" name="Freeform 18"/>
          <p:cNvSpPr/>
          <p:nvPr/>
        </p:nvSpPr>
        <p:spPr>
          <a:xfrm>
            <a:off x="12972011" y="7597464"/>
            <a:ext cx="2114010" cy="1912353"/>
          </a:xfrm>
          <a:custGeom>
            <a:avLst/>
            <a:gdLst/>
            <a:ahLst/>
            <a:cxnLst>
              <a:cxn ang="0">
                <a:pos x="wd2" y="hd2"/>
              </a:cxn>
              <a:cxn ang="5400000">
                <a:pos x="wd2" y="hd2"/>
              </a:cxn>
              <a:cxn ang="10800000">
                <a:pos x="wd2" y="hd2"/>
              </a:cxn>
              <a:cxn ang="16200000">
                <a:pos x="wd2" y="hd2"/>
              </a:cxn>
            </a:cxnLst>
            <a:rect l="0" t="0" r="r" b="b"/>
            <a:pathLst>
              <a:path w="21600" h="21600" extrusionOk="0">
                <a:moveTo>
                  <a:pt x="44" y="0"/>
                </a:moveTo>
                <a:cubicBezTo>
                  <a:pt x="44" y="0"/>
                  <a:pt x="481" y="3833"/>
                  <a:pt x="0" y="12069"/>
                </a:cubicBezTo>
                <a:cubicBezTo>
                  <a:pt x="21600" y="21600"/>
                  <a:pt x="21600" y="21600"/>
                  <a:pt x="21600" y="21600"/>
                </a:cubicBezTo>
                <a:cubicBezTo>
                  <a:pt x="21600" y="7925"/>
                  <a:pt x="21600" y="7925"/>
                  <a:pt x="21600" y="7925"/>
                </a:cubicBezTo>
                <a:lnTo>
                  <a:pt x="44" y="0"/>
                </a:lnTo>
                <a:close/>
              </a:path>
            </a:pathLst>
          </a:custGeom>
          <a:gradFill flip="none" rotWithShape="1">
            <a:gsLst>
              <a:gs pos="0">
                <a:srgbClr val="EAEAEA"/>
              </a:gs>
              <a:gs pos="100000">
                <a:srgbClr val="FFFFFF"/>
              </a:gs>
            </a:gsLst>
            <a:lin ang="2700000" scaled="0"/>
          </a:gra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77" name="Freeform 19"/>
          <p:cNvSpPr/>
          <p:nvPr/>
        </p:nvSpPr>
        <p:spPr>
          <a:xfrm>
            <a:off x="12643244" y="7282864"/>
            <a:ext cx="11259398" cy="1028640"/>
          </a:xfrm>
          <a:custGeom>
            <a:avLst/>
            <a:gdLst/>
            <a:ahLst/>
            <a:cxnLst>
              <a:cxn ang="0">
                <a:pos x="wd2" y="hd2"/>
              </a:cxn>
              <a:cxn ang="5400000">
                <a:pos x="wd2" y="hd2"/>
              </a:cxn>
              <a:cxn ang="10800000">
                <a:pos x="wd2" y="hd2"/>
              </a:cxn>
              <a:cxn ang="16200000">
                <a:pos x="wd2" y="hd2"/>
              </a:cxn>
            </a:cxnLst>
            <a:rect l="0" t="0" r="r" b="b"/>
            <a:pathLst>
              <a:path w="21600" h="21600" extrusionOk="0">
                <a:moveTo>
                  <a:pt x="4668" y="21600"/>
                </a:moveTo>
                <a:cubicBezTo>
                  <a:pt x="21600" y="6943"/>
                  <a:pt x="21600" y="6943"/>
                  <a:pt x="21600" y="6943"/>
                </a:cubicBezTo>
                <a:cubicBezTo>
                  <a:pt x="15661" y="0"/>
                  <a:pt x="15661" y="0"/>
                  <a:pt x="15661" y="0"/>
                </a:cubicBezTo>
                <a:cubicBezTo>
                  <a:pt x="0" y="4725"/>
                  <a:pt x="0" y="4725"/>
                  <a:pt x="0" y="4725"/>
                </a:cubicBezTo>
                <a:cubicBezTo>
                  <a:pt x="0" y="4821"/>
                  <a:pt x="0" y="4821"/>
                  <a:pt x="0" y="4821"/>
                </a:cubicBezTo>
                <a:cubicBezTo>
                  <a:pt x="4668" y="21600"/>
                  <a:pt x="4668" y="21600"/>
                  <a:pt x="4668" y="21600"/>
                </a:cubicBezTo>
                <a:cubicBezTo>
                  <a:pt x="4668" y="21600"/>
                  <a:pt x="4668" y="21600"/>
                  <a:pt x="4668" y="21600"/>
                </a:cubicBezTo>
                <a:close/>
              </a:path>
            </a:pathLst>
          </a:custGeom>
          <a:solidFill>
            <a:srgbClr val="42465F"/>
          </a:soli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78" name="Freeform 20"/>
          <p:cNvSpPr/>
          <p:nvPr/>
        </p:nvSpPr>
        <p:spPr>
          <a:xfrm>
            <a:off x="12622034" y="7463140"/>
            <a:ext cx="2505507" cy="2184536"/>
          </a:xfrm>
          <a:custGeom>
            <a:avLst/>
            <a:gdLst/>
            <a:ahLst/>
            <a:cxnLst>
              <a:cxn ang="0">
                <a:pos x="wd2" y="hd2"/>
              </a:cxn>
              <a:cxn ang="5400000">
                <a:pos x="wd2" y="hd2"/>
              </a:cxn>
              <a:cxn ang="10800000">
                <a:pos x="wd2" y="hd2"/>
              </a:cxn>
              <a:cxn ang="16200000">
                <a:pos x="wd2" y="hd2"/>
              </a:cxn>
            </a:cxnLst>
            <a:rect l="0" t="0" r="r" b="b"/>
            <a:pathLst>
              <a:path w="20800" h="21600" extrusionOk="0">
                <a:moveTo>
                  <a:pt x="20392" y="7879"/>
                </a:moveTo>
                <a:cubicBezTo>
                  <a:pt x="20392" y="7879"/>
                  <a:pt x="20392" y="7879"/>
                  <a:pt x="20392" y="7879"/>
                </a:cubicBezTo>
                <a:cubicBezTo>
                  <a:pt x="20392" y="7879"/>
                  <a:pt x="20392" y="7879"/>
                  <a:pt x="20392" y="7879"/>
                </a:cubicBezTo>
                <a:cubicBezTo>
                  <a:pt x="178" y="0"/>
                  <a:pt x="178" y="0"/>
                  <a:pt x="178" y="0"/>
                </a:cubicBezTo>
                <a:cubicBezTo>
                  <a:pt x="178" y="543"/>
                  <a:pt x="178" y="543"/>
                  <a:pt x="178" y="543"/>
                </a:cubicBezTo>
                <a:cubicBezTo>
                  <a:pt x="20072" y="8423"/>
                  <a:pt x="20072" y="8423"/>
                  <a:pt x="20072" y="8423"/>
                </a:cubicBezTo>
                <a:cubicBezTo>
                  <a:pt x="20072" y="8423"/>
                  <a:pt x="21103" y="14672"/>
                  <a:pt x="19611" y="20875"/>
                </a:cubicBezTo>
                <a:cubicBezTo>
                  <a:pt x="0" y="11502"/>
                  <a:pt x="0" y="11502"/>
                  <a:pt x="0" y="11502"/>
                </a:cubicBezTo>
                <a:cubicBezTo>
                  <a:pt x="0" y="12317"/>
                  <a:pt x="0" y="12317"/>
                  <a:pt x="0" y="12317"/>
                </a:cubicBezTo>
                <a:cubicBezTo>
                  <a:pt x="19539" y="21600"/>
                  <a:pt x="19539" y="21600"/>
                  <a:pt x="19539" y="21600"/>
                </a:cubicBezTo>
                <a:cubicBezTo>
                  <a:pt x="19859" y="21555"/>
                  <a:pt x="19859" y="21555"/>
                  <a:pt x="19859" y="21555"/>
                </a:cubicBezTo>
                <a:cubicBezTo>
                  <a:pt x="21600" y="15668"/>
                  <a:pt x="20392" y="8015"/>
                  <a:pt x="20392" y="7879"/>
                </a:cubicBezTo>
                <a:close/>
              </a:path>
            </a:pathLst>
          </a:custGeom>
          <a:solidFill>
            <a:srgbClr val="B2B2B2"/>
          </a:soli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79" name="Freeform 21"/>
          <p:cNvSpPr/>
          <p:nvPr/>
        </p:nvSpPr>
        <p:spPr>
          <a:xfrm>
            <a:off x="15008247" y="7562116"/>
            <a:ext cx="9001146" cy="2074955"/>
          </a:xfrm>
          <a:custGeom>
            <a:avLst/>
            <a:gdLst/>
            <a:ahLst/>
            <a:cxnLst>
              <a:cxn ang="0">
                <a:pos x="wd2" y="hd2"/>
              </a:cxn>
              <a:cxn ang="5400000">
                <a:pos x="wd2" y="hd2"/>
              </a:cxn>
              <a:cxn ang="10800000">
                <a:pos x="wd2" y="hd2"/>
              </a:cxn>
              <a:cxn ang="16200000">
                <a:pos x="wd2" y="hd2"/>
              </a:cxn>
            </a:cxnLst>
            <a:rect l="0" t="0" r="r" b="b"/>
            <a:pathLst>
              <a:path w="21450" h="21600" extrusionOk="0">
                <a:moveTo>
                  <a:pt x="21172" y="0"/>
                </a:moveTo>
                <a:cubicBezTo>
                  <a:pt x="153" y="7232"/>
                  <a:pt x="153" y="7232"/>
                  <a:pt x="153" y="7232"/>
                </a:cubicBezTo>
                <a:cubicBezTo>
                  <a:pt x="153" y="7374"/>
                  <a:pt x="499" y="15415"/>
                  <a:pt x="0" y="21600"/>
                </a:cubicBezTo>
                <a:cubicBezTo>
                  <a:pt x="21406" y="11514"/>
                  <a:pt x="21406" y="11514"/>
                  <a:pt x="21406" y="11514"/>
                </a:cubicBezTo>
                <a:cubicBezTo>
                  <a:pt x="21406" y="11514"/>
                  <a:pt x="21600" y="2474"/>
                  <a:pt x="21172" y="0"/>
                </a:cubicBezTo>
                <a:close/>
              </a:path>
            </a:pathLst>
          </a:custGeom>
          <a:solidFill>
            <a:srgbClr val="42465F"/>
          </a:solidFill>
          <a:ln w="12700" cap="flat">
            <a:solidFill>
              <a:srgbClr val="C4CCD9"/>
            </a:solidFill>
            <a:miter lim="400000"/>
          </a:ln>
          <a:effectLst/>
        </p:spPr>
        <p:txBody>
          <a:bodyPr wrap="square" lIns="91439" tIns="91439" rIns="91439" bIns="91439" numCol="1" anchor="t">
            <a:noAutofit/>
          </a:bodyPr>
          <a:lstStyle/>
          <a:p>
            <a:pPr defTabSz="1828800">
              <a:lnSpc>
                <a:spcPct val="100000"/>
              </a:lnSpc>
              <a:spcBef>
                <a:spcPts val="0"/>
              </a:spcBef>
              <a:defRPr sz="3600">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81" name="Freeform 23"/>
          <p:cNvSpPr/>
          <p:nvPr/>
        </p:nvSpPr>
        <p:spPr>
          <a:xfrm>
            <a:off x="13527852" y="7336311"/>
            <a:ext cx="2470080" cy="581389"/>
          </a:xfrm>
          <a:custGeom>
            <a:avLst/>
            <a:gdLst/>
            <a:ahLst/>
            <a:cxnLst>
              <a:cxn ang="0">
                <a:pos x="wd2" y="hd2"/>
              </a:cxn>
              <a:cxn ang="5400000">
                <a:pos x="wd2" y="hd2"/>
              </a:cxn>
              <a:cxn ang="10800000">
                <a:pos x="wd2" y="hd2"/>
              </a:cxn>
              <a:cxn ang="16200000">
                <a:pos x="wd2" y="hd2"/>
              </a:cxn>
            </a:cxnLst>
            <a:rect l="0" t="0" r="r" b="b"/>
            <a:pathLst>
              <a:path w="21600" h="21600" extrusionOk="0">
                <a:moveTo>
                  <a:pt x="6905" y="0"/>
                </a:moveTo>
                <a:lnTo>
                  <a:pt x="0" y="1938"/>
                </a:lnTo>
                <a:lnTo>
                  <a:pt x="17528" y="21600"/>
                </a:lnTo>
                <a:lnTo>
                  <a:pt x="21600" y="21046"/>
                </a:lnTo>
                <a:lnTo>
                  <a:pt x="6905" y="0"/>
                </a:lnTo>
                <a:close/>
              </a:path>
            </a:pathLst>
          </a:custGeom>
          <a:solidFill>
            <a:srgbClr val="FFC000"/>
          </a:soli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82" name="Freeform 24"/>
          <p:cNvSpPr/>
          <p:nvPr/>
        </p:nvSpPr>
        <p:spPr>
          <a:xfrm>
            <a:off x="13835287" y="5942201"/>
            <a:ext cx="1777468" cy="1938972"/>
          </a:xfrm>
          <a:custGeom>
            <a:avLst/>
            <a:gdLst/>
            <a:ahLst/>
            <a:cxnLst>
              <a:cxn ang="0">
                <a:pos x="wd2" y="hd2"/>
              </a:cxn>
              <a:cxn ang="5400000">
                <a:pos x="wd2" y="hd2"/>
              </a:cxn>
              <a:cxn ang="10800000">
                <a:pos x="wd2" y="hd2"/>
              </a:cxn>
              <a:cxn ang="16200000">
                <a:pos x="wd2" y="hd2"/>
              </a:cxn>
            </a:cxnLst>
            <a:rect l="0" t="0" r="r" b="b"/>
            <a:pathLst>
              <a:path w="21600" h="21600" extrusionOk="0">
                <a:moveTo>
                  <a:pt x="312" y="0"/>
                </a:moveTo>
                <a:cubicBezTo>
                  <a:pt x="312" y="0"/>
                  <a:pt x="1454" y="6071"/>
                  <a:pt x="0" y="16189"/>
                </a:cubicBezTo>
                <a:cubicBezTo>
                  <a:pt x="21600" y="21600"/>
                  <a:pt x="21600" y="21600"/>
                  <a:pt x="21600" y="21600"/>
                </a:cubicBezTo>
                <a:cubicBezTo>
                  <a:pt x="21600" y="4179"/>
                  <a:pt x="21600" y="4179"/>
                  <a:pt x="21600" y="4179"/>
                </a:cubicBezTo>
                <a:lnTo>
                  <a:pt x="312" y="0"/>
                </a:lnTo>
                <a:close/>
              </a:path>
            </a:pathLst>
          </a:custGeom>
          <a:gradFill flip="none" rotWithShape="1">
            <a:gsLst>
              <a:gs pos="0">
                <a:srgbClr val="C0C0C0"/>
              </a:gs>
              <a:gs pos="100000">
                <a:srgbClr val="FFFFFF"/>
              </a:gs>
            </a:gsLst>
            <a:lin ang="2700000" scaled="0"/>
          </a:gra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83" name="Freeform 25"/>
          <p:cNvSpPr/>
          <p:nvPr/>
        </p:nvSpPr>
        <p:spPr>
          <a:xfrm>
            <a:off x="13520785" y="5847839"/>
            <a:ext cx="2072762" cy="2112475"/>
          </a:xfrm>
          <a:custGeom>
            <a:avLst/>
            <a:gdLst/>
            <a:ahLst/>
            <a:cxnLst>
              <a:cxn ang="0">
                <a:pos x="wd2" y="hd2"/>
              </a:cxn>
              <a:cxn ang="5400000">
                <a:pos x="wd2" y="hd2"/>
              </a:cxn>
              <a:cxn ang="10800000">
                <a:pos x="wd2" y="hd2"/>
              </a:cxn>
              <a:cxn ang="16200000">
                <a:pos x="wd2" y="hd2"/>
              </a:cxn>
            </a:cxnLst>
            <a:rect l="0" t="0" r="r" b="b"/>
            <a:pathLst>
              <a:path w="21294" h="21600" extrusionOk="0">
                <a:moveTo>
                  <a:pt x="20810" y="4393"/>
                </a:moveTo>
                <a:cubicBezTo>
                  <a:pt x="44" y="0"/>
                  <a:pt x="44" y="0"/>
                  <a:pt x="44" y="0"/>
                </a:cubicBezTo>
                <a:cubicBezTo>
                  <a:pt x="44" y="806"/>
                  <a:pt x="44" y="806"/>
                  <a:pt x="44" y="806"/>
                </a:cubicBezTo>
                <a:cubicBezTo>
                  <a:pt x="20151" y="4916"/>
                  <a:pt x="20151" y="4916"/>
                  <a:pt x="20151" y="4916"/>
                </a:cubicBezTo>
                <a:cubicBezTo>
                  <a:pt x="20151" y="4916"/>
                  <a:pt x="20985" y="8342"/>
                  <a:pt x="20590" y="20955"/>
                </a:cubicBezTo>
                <a:cubicBezTo>
                  <a:pt x="0" y="15716"/>
                  <a:pt x="0" y="15716"/>
                  <a:pt x="0" y="15716"/>
                </a:cubicBezTo>
                <a:cubicBezTo>
                  <a:pt x="44" y="16281"/>
                  <a:pt x="44" y="16281"/>
                  <a:pt x="44" y="16281"/>
                </a:cubicBezTo>
                <a:cubicBezTo>
                  <a:pt x="20590" y="21600"/>
                  <a:pt x="20590" y="21600"/>
                  <a:pt x="20590" y="21600"/>
                </a:cubicBezTo>
                <a:cubicBezTo>
                  <a:pt x="21161" y="21600"/>
                  <a:pt x="21161" y="21600"/>
                  <a:pt x="21161" y="21600"/>
                </a:cubicBezTo>
                <a:cubicBezTo>
                  <a:pt x="21600" y="9793"/>
                  <a:pt x="20810" y="4393"/>
                  <a:pt x="20810" y="4393"/>
                </a:cubicBezTo>
                <a:close/>
              </a:path>
            </a:pathLst>
          </a:custGeom>
          <a:gradFill flip="none" rotWithShape="1">
            <a:gsLst>
              <a:gs pos="0">
                <a:srgbClr val="EAEAEA"/>
              </a:gs>
              <a:gs pos="100000">
                <a:srgbClr val="B7B8B8"/>
              </a:gs>
            </a:gsLst>
            <a:lin ang="2700000" scaled="0"/>
          </a:gra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84" name="Freeform 26"/>
          <p:cNvSpPr/>
          <p:nvPr/>
        </p:nvSpPr>
        <p:spPr>
          <a:xfrm>
            <a:off x="13527852" y="5783918"/>
            <a:ext cx="9816711" cy="487026"/>
          </a:xfrm>
          <a:custGeom>
            <a:avLst/>
            <a:gdLst/>
            <a:ahLst/>
            <a:cxnLst>
              <a:cxn ang="0">
                <a:pos x="wd2" y="hd2"/>
              </a:cxn>
              <a:cxn ang="5400000">
                <a:pos x="wd2" y="hd2"/>
              </a:cxn>
              <a:cxn ang="10800000">
                <a:pos x="wd2" y="hd2"/>
              </a:cxn>
              <a:cxn ang="16200000">
                <a:pos x="wd2" y="hd2"/>
              </a:cxn>
            </a:cxnLst>
            <a:rect l="0" t="0" r="r" b="b"/>
            <a:pathLst>
              <a:path w="21600" h="21600" extrusionOk="0">
                <a:moveTo>
                  <a:pt x="21600" y="15169"/>
                </a:moveTo>
                <a:lnTo>
                  <a:pt x="18677" y="0"/>
                </a:lnTo>
                <a:lnTo>
                  <a:pt x="0" y="2803"/>
                </a:lnTo>
                <a:lnTo>
                  <a:pt x="4429" y="21600"/>
                </a:lnTo>
                <a:lnTo>
                  <a:pt x="4491" y="20281"/>
                </a:lnTo>
                <a:lnTo>
                  <a:pt x="21600" y="15169"/>
                </a:lnTo>
                <a:close/>
              </a:path>
            </a:pathLst>
          </a:custGeom>
          <a:solidFill>
            <a:srgbClr val="FFC000"/>
          </a:soli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85" name="Freeform 27"/>
          <p:cNvSpPr/>
          <p:nvPr/>
        </p:nvSpPr>
        <p:spPr>
          <a:xfrm>
            <a:off x="15538545" y="6127879"/>
            <a:ext cx="7989910" cy="1832435"/>
          </a:xfrm>
          <a:custGeom>
            <a:avLst/>
            <a:gdLst/>
            <a:ahLst/>
            <a:cxnLst>
              <a:cxn ang="0">
                <a:pos x="wd2" y="hd2"/>
              </a:cxn>
              <a:cxn ang="5400000">
                <a:pos x="wd2" y="hd2"/>
              </a:cxn>
              <a:cxn ang="10800000">
                <a:pos x="wd2" y="hd2"/>
              </a:cxn>
              <a:cxn ang="16200000">
                <a:pos x="wd2" y="hd2"/>
              </a:cxn>
            </a:cxnLst>
            <a:rect l="0" t="0" r="r" b="b"/>
            <a:pathLst>
              <a:path w="21243" h="21600" extrusionOk="0">
                <a:moveTo>
                  <a:pt x="20748" y="0"/>
                </a:moveTo>
                <a:cubicBezTo>
                  <a:pt x="80" y="1394"/>
                  <a:pt x="80" y="1394"/>
                  <a:pt x="80" y="1394"/>
                </a:cubicBezTo>
                <a:cubicBezTo>
                  <a:pt x="0" y="1719"/>
                  <a:pt x="0" y="1719"/>
                  <a:pt x="0" y="1719"/>
                </a:cubicBezTo>
                <a:cubicBezTo>
                  <a:pt x="0" y="1719"/>
                  <a:pt x="216" y="8129"/>
                  <a:pt x="114" y="21600"/>
                </a:cubicBezTo>
                <a:cubicBezTo>
                  <a:pt x="20998" y="17745"/>
                  <a:pt x="20998" y="17745"/>
                  <a:pt x="20998" y="17745"/>
                </a:cubicBezTo>
                <a:cubicBezTo>
                  <a:pt x="20998" y="17745"/>
                  <a:pt x="21600" y="9012"/>
                  <a:pt x="20918" y="232"/>
                </a:cubicBezTo>
                <a:lnTo>
                  <a:pt x="20748" y="0"/>
                </a:lnTo>
                <a:close/>
              </a:path>
            </a:pathLst>
          </a:custGeom>
          <a:solidFill>
            <a:srgbClr val="FFC000"/>
          </a:soli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87" name="Freeform 29"/>
          <p:cNvSpPr/>
          <p:nvPr/>
        </p:nvSpPr>
        <p:spPr>
          <a:xfrm>
            <a:off x="13057832" y="5689127"/>
            <a:ext cx="2312340" cy="495150"/>
          </a:xfrm>
          <a:custGeom>
            <a:avLst/>
            <a:gdLst/>
            <a:ahLst/>
            <a:cxnLst>
              <a:cxn ang="0">
                <a:pos x="wd2" y="hd2"/>
              </a:cxn>
              <a:cxn ang="5400000">
                <a:pos x="wd2" y="hd2"/>
              </a:cxn>
              <a:cxn ang="10800000">
                <a:pos x="wd2" y="hd2"/>
              </a:cxn>
              <a:cxn ang="16200000">
                <a:pos x="wd2" y="hd2"/>
              </a:cxn>
            </a:cxnLst>
            <a:rect l="0" t="0" r="r" b="b"/>
            <a:pathLst>
              <a:path w="21600" h="21600" extrusionOk="0">
                <a:moveTo>
                  <a:pt x="7074" y="0"/>
                </a:moveTo>
                <a:lnTo>
                  <a:pt x="0" y="1459"/>
                </a:lnTo>
                <a:lnTo>
                  <a:pt x="16834" y="21600"/>
                </a:lnTo>
                <a:lnTo>
                  <a:pt x="21600" y="20870"/>
                </a:lnTo>
                <a:lnTo>
                  <a:pt x="7074" y="0"/>
                </a:lnTo>
                <a:close/>
              </a:path>
            </a:pathLst>
          </a:custGeom>
          <a:solidFill>
            <a:srgbClr val="42465F"/>
          </a:soli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88" name="Freeform 30"/>
          <p:cNvSpPr/>
          <p:nvPr/>
        </p:nvSpPr>
        <p:spPr>
          <a:xfrm>
            <a:off x="13499792" y="4380518"/>
            <a:ext cx="1389526" cy="1719420"/>
          </a:xfrm>
          <a:custGeom>
            <a:avLst/>
            <a:gdLst/>
            <a:ahLst/>
            <a:cxnLst>
              <a:cxn ang="0">
                <a:pos x="wd2" y="hd2"/>
              </a:cxn>
              <a:cxn ang="5400000">
                <a:pos x="wd2" y="hd2"/>
              </a:cxn>
              <a:cxn ang="10800000">
                <a:pos x="wd2" y="hd2"/>
              </a:cxn>
              <a:cxn ang="16200000">
                <a:pos x="wd2" y="hd2"/>
              </a:cxn>
            </a:cxnLst>
            <a:rect l="0" t="0" r="r" b="b"/>
            <a:pathLst>
              <a:path w="21600" h="21600" extrusionOk="0">
                <a:moveTo>
                  <a:pt x="1063" y="0"/>
                </a:moveTo>
                <a:cubicBezTo>
                  <a:pt x="1063" y="0"/>
                  <a:pt x="2459" y="9669"/>
                  <a:pt x="0" y="16943"/>
                </a:cubicBezTo>
                <a:cubicBezTo>
                  <a:pt x="21600" y="21600"/>
                  <a:pt x="21600" y="21600"/>
                  <a:pt x="21600" y="21600"/>
                </a:cubicBezTo>
                <a:cubicBezTo>
                  <a:pt x="21600" y="3992"/>
                  <a:pt x="21600" y="3992"/>
                  <a:pt x="21600" y="3992"/>
                </a:cubicBezTo>
                <a:lnTo>
                  <a:pt x="1063" y="0"/>
                </a:lnTo>
                <a:close/>
              </a:path>
            </a:pathLst>
          </a:custGeom>
          <a:gradFill flip="none" rotWithShape="1">
            <a:gsLst>
              <a:gs pos="0">
                <a:srgbClr val="E9EAEA"/>
              </a:gs>
              <a:gs pos="100000">
                <a:srgbClr val="FFFFFF"/>
              </a:gs>
            </a:gsLst>
            <a:lin ang="2700000" scaled="0"/>
          </a:gra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89" name="Freeform 31"/>
          <p:cNvSpPr/>
          <p:nvPr/>
        </p:nvSpPr>
        <p:spPr>
          <a:xfrm>
            <a:off x="13057832" y="4228165"/>
            <a:ext cx="1850221" cy="1956112"/>
          </a:xfrm>
          <a:custGeom>
            <a:avLst/>
            <a:gdLst/>
            <a:ahLst/>
            <a:cxnLst>
              <a:cxn ang="0">
                <a:pos x="wd2" y="hd2"/>
              </a:cxn>
              <a:cxn ang="5400000">
                <a:pos x="wd2" y="hd2"/>
              </a:cxn>
              <a:cxn ang="10800000">
                <a:pos x="wd2" y="hd2"/>
              </a:cxn>
              <a:cxn ang="16200000">
                <a:pos x="wd2" y="hd2"/>
              </a:cxn>
            </a:cxnLst>
            <a:rect l="0" t="0" r="r" b="b"/>
            <a:pathLst>
              <a:path w="21207" h="21600" extrusionOk="0">
                <a:moveTo>
                  <a:pt x="20865" y="5215"/>
                </a:moveTo>
                <a:cubicBezTo>
                  <a:pt x="833" y="0"/>
                  <a:pt x="833" y="0"/>
                  <a:pt x="833" y="0"/>
                </a:cubicBezTo>
                <a:cubicBezTo>
                  <a:pt x="686" y="0"/>
                  <a:pt x="686" y="0"/>
                  <a:pt x="686" y="0"/>
                </a:cubicBezTo>
                <a:cubicBezTo>
                  <a:pt x="735" y="623"/>
                  <a:pt x="735" y="623"/>
                  <a:pt x="735" y="623"/>
                </a:cubicBezTo>
                <a:cubicBezTo>
                  <a:pt x="20131" y="5721"/>
                  <a:pt x="20131" y="5721"/>
                  <a:pt x="20131" y="5721"/>
                </a:cubicBezTo>
                <a:cubicBezTo>
                  <a:pt x="20131" y="5721"/>
                  <a:pt x="20914" y="9146"/>
                  <a:pt x="20180" y="20977"/>
                </a:cubicBezTo>
                <a:cubicBezTo>
                  <a:pt x="0" y="16502"/>
                  <a:pt x="0" y="16502"/>
                  <a:pt x="0" y="16502"/>
                </a:cubicBezTo>
                <a:cubicBezTo>
                  <a:pt x="0" y="16969"/>
                  <a:pt x="0" y="16969"/>
                  <a:pt x="0" y="16969"/>
                </a:cubicBezTo>
                <a:cubicBezTo>
                  <a:pt x="20180" y="21600"/>
                  <a:pt x="20180" y="21600"/>
                  <a:pt x="20180" y="21600"/>
                </a:cubicBezTo>
                <a:cubicBezTo>
                  <a:pt x="20914" y="21600"/>
                  <a:pt x="20914" y="21600"/>
                  <a:pt x="20914" y="21600"/>
                </a:cubicBezTo>
                <a:cubicBezTo>
                  <a:pt x="21600" y="10508"/>
                  <a:pt x="20865" y="5215"/>
                  <a:pt x="20865" y="5215"/>
                </a:cubicBezTo>
                <a:close/>
              </a:path>
            </a:pathLst>
          </a:custGeom>
          <a:gradFill flip="none" rotWithShape="1">
            <a:gsLst>
              <a:gs pos="0">
                <a:srgbClr val="C0C0C0"/>
              </a:gs>
              <a:gs pos="100000">
                <a:srgbClr val="B2B2B2"/>
              </a:gs>
            </a:gsLst>
            <a:lin ang="2700000" scaled="0"/>
          </a:gra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90" name="Freeform 32"/>
          <p:cNvSpPr/>
          <p:nvPr/>
        </p:nvSpPr>
        <p:spPr>
          <a:xfrm>
            <a:off x="13128545" y="4228165"/>
            <a:ext cx="9670108" cy="473385"/>
          </a:xfrm>
          <a:custGeom>
            <a:avLst/>
            <a:gdLst/>
            <a:ahLst/>
            <a:cxnLst>
              <a:cxn ang="0">
                <a:pos x="wd2" y="hd2"/>
              </a:cxn>
              <a:cxn ang="5400000">
                <a:pos x="wd2" y="hd2"/>
              </a:cxn>
              <a:cxn ang="10800000">
                <a:pos x="wd2" y="hd2"/>
              </a:cxn>
              <a:cxn ang="16200000">
                <a:pos x="wd2" y="hd2"/>
              </a:cxn>
            </a:cxnLst>
            <a:rect l="0" t="0" r="r" b="b"/>
            <a:pathLst>
              <a:path w="21600" h="21600" extrusionOk="0">
                <a:moveTo>
                  <a:pt x="21600" y="20992"/>
                </a:moveTo>
                <a:lnTo>
                  <a:pt x="18594" y="6237"/>
                </a:lnTo>
                <a:lnTo>
                  <a:pt x="0" y="0"/>
                </a:lnTo>
                <a:lnTo>
                  <a:pt x="3902" y="21600"/>
                </a:lnTo>
                <a:lnTo>
                  <a:pt x="3965" y="20535"/>
                </a:lnTo>
                <a:lnTo>
                  <a:pt x="21600" y="20992"/>
                </a:lnTo>
                <a:close/>
              </a:path>
            </a:pathLst>
          </a:custGeom>
          <a:solidFill>
            <a:srgbClr val="42465F"/>
          </a:solidFill>
          <a:ln w="12700" cap="flat">
            <a:no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691" name="Freeform 33"/>
          <p:cNvSpPr/>
          <p:nvPr/>
        </p:nvSpPr>
        <p:spPr>
          <a:xfrm>
            <a:off x="14875175" y="4679784"/>
            <a:ext cx="8092131" cy="1504493"/>
          </a:xfrm>
          <a:custGeom>
            <a:avLst/>
            <a:gdLst/>
            <a:ahLst/>
            <a:cxnLst>
              <a:cxn ang="0">
                <a:pos x="wd2" y="hd2"/>
              </a:cxn>
              <a:cxn ang="5400000">
                <a:pos x="wd2" y="hd2"/>
              </a:cxn>
              <a:cxn ang="10800000">
                <a:pos x="wd2" y="hd2"/>
              </a:cxn>
              <a:cxn ang="16200000">
                <a:pos x="wd2" y="hd2"/>
              </a:cxn>
            </a:cxnLst>
            <a:rect l="0" t="0" r="r" b="b"/>
            <a:pathLst>
              <a:path w="21244" h="21600" extrusionOk="0">
                <a:moveTo>
                  <a:pt x="20803" y="152"/>
                </a:moveTo>
                <a:cubicBezTo>
                  <a:pt x="79" y="0"/>
                  <a:pt x="79" y="0"/>
                  <a:pt x="79" y="0"/>
                </a:cubicBezTo>
                <a:cubicBezTo>
                  <a:pt x="0" y="304"/>
                  <a:pt x="0" y="304"/>
                  <a:pt x="0" y="304"/>
                </a:cubicBezTo>
                <a:cubicBezTo>
                  <a:pt x="0" y="304"/>
                  <a:pt x="180" y="7183"/>
                  <a:pt x="22" y="21600"/>
                </a:cubicBezTo>
                <a:cubicBezTo>
                  <a:pt x="20960" y="19121"/>
                  <a:pt x="20960" y="19121"/>
                  <a:pt x="20960" y="19121"/>
                </a:cubicBezTo>
                <a:cubicBezTo>
                  <a:pt x="20960" y="19121"/>
                  <a:pt x="21600" y="9814"/>
                  <a:pt x="20960" y="354"/>
                </a:cubicBezTo>
                <a:lnTo>
                  <a:pt x="20803" y="152"/>
                </a:lnTo>
                <a:close/>
              </a:path>
            </a:pathLst>
          </a:custGeom>
          <a:solidFill>
            <a:srgbClr val="42465F"/>
          </a:solidFill>
          <a:ln w="12700" cap="flat">
            <a:solidFill>
              <a:srgbClr val="C4CCD9"/>
            </a:solidFill>
            <a:miter lim="400000"/>
          </a:ln>
          <a:effectLst/>
        </p:spPr>
        <p:txBody>
          <a:bodyPr wrap="square" lIns="91439" tIns="91439" rIns="91439" bIns="91439" numCol="1" anchor="t">
            <a:noAutofit/>
          </a:bodyPr>
          <a:lstStyle/>
          <a:p>
            <a:pPr defTabSz="1828800">
              <a:lnSpc>
                <a:spcPct val="100000"/>
              </a:lnSpc>
              <a:spcBef>
                <a:spcPts val="0"/>
              </a:spcBef>
              <a:defRPr sz="3600" b="1">
                <a:solidFill>
                  <a:srgbClr val="FFFFFF"/>
                </a:solidFill>
                <a:latin typeface="Calibri" panose="020F0502020204030204"/>
                <a:ea typeface="Calibri" panose="020F0502020204030204"/>
                <a:cs typeface="Calibri" panose="020F0502020204030204"/>
                <a:sym typeface="Calibri" panose="020F0502020204030204"/>
              </a:defRPr>
            </a:pPr>
            <a:endParaRPr/>
          </a:p>
        </p:txBody>
      </p:sp>
      <p:sp>
        <p:nvSpPr>
          <p:cNvPr id="53" name="文本框_5"/>
          <p:cNvSpPr txBox="1"/>
          <p:nvPr/>
        </p:nvSpPr>
        <p:spPr>
          <a:xfrm>
            <a:off x="3943217" y="4363432"/>
            <a:ext cx="8371137" cy="591316"/>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defRPr sz="1800">
                <a:solidFill>
                  <a:srgbClr val="FFFFFF"/>
                </a:solidFill>
                <a:latin typeface="Roboto"/>
                <a:ea typeface="Roboto"/>
                <a:cs typeface="Roboto"/>
                <a:sym typeface="Roboto"/>
              </a:defRPr>
            </a:pPr>
            <a:endParaRPr 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4" name="文本框_3"/>
          <p:cNvSpPr txBox="1"/>
          <p:nvPr/>
        </p:nvSpPr>
        <p:spPr>
          <a:xfrm>
            <a:off x="3943217" y="3500805"/>
            <a:ext cx="5706565" cy="1271182"/>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6000" b="1"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1</a:t>
            </a:r>
            <a:r>
              <a:rPr lang="zh-CN" altLang="en-US" sz="6000" b="1"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运行环境测试</a:t>
            </a:r>
            <a:endParaRPr lang="en-GB" sz="6000" b="1"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endParaRPr>
          </a:p>
        </p:txBody>
      </p:sp>
      <p:sp>
        <p:nvSpPr>
          <p:cNvPr id="57" name="文本框_3"/>
          <p:cNvSpPr txBox="1"/>
          <p:nvPr/>
        </p:nvSpPr>
        <p:spPr>
          <a:xfrm>
            <a:off x="3953248" y="6631573"/>
            <a:ext cx="5960934" cy="1271182"/>
          </a:xfrm>
          <a:prstGeom prst="rect">
            <a:avLst/>
          </a:prstGeom>
          <a:ln w="12700">
            <a:miter lim="400000"/>
          </a:ln>
        </p:spPr>
        <p:txBody>
          <a:bodyPr wrap="square" lIns="50800" tIns="50800" rIns="50800" bIns="50800">
            <a:spAutoFit/>
          </a:bodyPr>
          <a:lstStyle/>
          <a:p>
            <a:pPr latinLnBrk="1">
              <a:lnSpc>
                <a:spcPct val="150000"/>
              </a:lnSpc>
              <a:tabLst>
                <a:tab pos="5194300" algn="l"/>
              </a:tabLst>
              <a:defRPr sz="1800">
                <a:solidFill>
                  <a:srgbClr val="FFFFFF"/>
                </a:solidFill>
                <a:latin typeface="Roboto"/>
                <a:ea typeface="Roboto"/>
                <a:cs typeface="Roboto"/>
                <a:sym typeface="Roboto"/>
              </a:defRPr>
            </a:pPr>
            <a:r>
              <a:rPr lang="en-US" altLang="zh-CN" sz="6000" b="1" dirty="0">
                <a:solidFill>
                  <a:srgbClr val="42465F"/>
                </a:solidFill>
                <a:latin typeface="宋体" panose="02010600030101010101" pitchFamily="2" charset="-122"/>
                <a:ea typeface="宋体" panose="02010600030101010101" pitchFamily="2" charset="-122"/>
              </a:rPr>
              <a:t>2</a:t>
            </a:r>
            <a:r>
              <a:rPr lang="zh-CN" altLang="en-US" sz="6000" b="1" dirty="0">
                <a:solidFill>
                  <a:srgbClr val="42465F"/>
                </a:solidFill>
                <a:latin typeface="宋体" panose="02010600030101010101" pitchFamily="2" charset="-122"/>
                <a:ea typeface="宋体" panose="02010600030101010101" pitchFamily="2" charset="-122"/>
              </a:rPr>
              <a:t>基本功能测试</a:t>
            </a:r>
            <a:endParaRPr lang="en-GB" sz="6000" b="1" dirty="0">
              <a:solidFill>
                <a:srgbClr val="42465F"/>
              </a:solidFill>
              <a:latin typeface="宋体" panose="02010600030101010101" pitchFamily="2" charset="-122"/>
              <a:ea typeface="宋体" panose="02010600030101010101" pitchFamily="2" charset="-122"/>
            </a:endParaRPr>
          </a:p>
        </p:txBody>
      </p:sp>
      <p:sp>
        <p:nvSpPr>
          <p:cNvPr id="60" name="文本框_3"/>
          <p:cNvSpPr txBox="1"/>
          <p:nvPr/>
        </p:nvSpPr>
        <p:spPr>
          <a:xfrm>
            <a:off x="3992707" y="9823243"/>
            <a:ext cx="5960934" cy="1271182"/>
          </a:xfrm>
          <a:prstGeom prst="rect">
            <a:avLst/>
          </a:prstGeom>
          <a:ln w="12700">
            <a:miter lim="400000"/>
          </a:ln>
        </p:spPr>
        <p:txBody>
          <a:bodyPr wrap="square" lIns="50800" tIns="50800" rIns="50800" bIns="50800">
            <a:spAutoFit/>
          </a:bodyPr>
          <a:lstStyle/>
          <a:p>
            <a:pP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6000" b="1" dirty="0">
                <a:solidFill>
                  <a:srgbClr val="42465F"/>
                </a:solidFill>
                <a:latin typeface="宋体" panose="02010600030101010101" pitchFamily="2" charset="-122"/>
                <a:ea typeface="宋体" panose="02010600030101010101" pitchFamily="2" charset="-122"/>
                <a:cs typeface="Roboto"/>
              </a:rPr>
              <a:t>3</a:t>
            </a:r>
            <a:r>
              <a:rPr lang="zh-CN" altLang="en-US" sz="6000" b="1" dirty="0">
                <a:solidFill>
                  <a:srgbClr val="42465F"/>
                </a:solidFill>
                <a:latin typeface="宋体" panose="02010600030101010101" pitchFamily="2" charset="-122"/>
                <a:ea typeface="宋体" panose="02010600030101010101" pitchFamily="2" charset="-122"/>
                <a:cs typeface="Roboto"/>
              </a:rPr>
              <a:t>系统深度测试</a:t>
            </a:r>
            <a:endParaRPr lang="en-GB" sz="6000" b="1" dirty="0">
              <a:solidFill>
                <a:srgbClr val="42465F"/>
              </a:solidFill>
              <a:latin typeface="宋体" panose="02010600030101010101" pitchFamily="2" charset="-122"/>
              <a:ea typeface="宋体" panose="02010600030101010101" pitchFamily="2" charset="-122"/>
              <a:cs typeface="Roboto"/>
            </a:endParaRPr>
          </a:p>
        </p:txBody>
      </p:sp>
      <p:sp>
        <p:nvSpPr>
          <p:cNvPr id="61" name="文本框_3"/>
          <p:cNvSpPr txBox="1"/>
          <p:nvPr/>
        </p:nvSpPr>
        <p:spPr>
          <a:xfrm>
            <a:off x="16499585" y="4948136"/>
            <a:ext cx="4707535" cy="688458"/>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endParaRPr lang="en-GB" sz="28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62" name="文本框_3"/>
          <p:cNvSpPr txBox="1"/>
          <p:nvPr/>
        </p:nvSpPr>
        <p:spPr>
          <a:xfrm rot="21420918">
            <a:off x="17237809" y="6656525"/>
            <a:ext cx="4707535" cy="688458"/>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endParaRPr lang="en-GB" sz="28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63" name="文本框_3"/>
          <p:cNvSpPr txBox="1"/>
          <p:nvPr/>
        </p:nvSpPr>
        <p:spPr>
          <a:xfrm rot="21262938">
            <a:off x="17252540" y="8163739"/>
            <a:ext cx="4707535" cy="688458"/>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endParaRPr lang="en-GB" sz="28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64" name="文本框_3"/>
          <p:cNvSpPr txBox="1"/>
          <p:nvPr/>
        </p:nvSpPr>
        <p:spPr>
          <a:xfrm rot="20941138">
            <a:off x="17504414" y="9446851"/>
            <a:ext cx="4707535" cy="688458"/>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endParaRPr lang="en-GB" sz="2800" dirty="0">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65" name="椭圆 64"/>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2702263" y="3920896"/>
            <a:ext cx="746886" cy="746884"/>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2953649" y="4172281"/>
            <a:ext cx="244115" cy="244115"/>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2702263" y="6954494"/>
            <a:ext cx="746886" cy="746884"/>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953649" y="7205879"/>
            <a:ext cx="244115" cy="244115"/>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2702263" y="10253777"/>
            <a:ext cx="746886" cy="746884"/>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953649" y="10505162"/>
            <a:ext cx="244115" cy="244115"/>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 y="1018441"/>
            <a:ext cx="24384000" cy="518862"/>
            <a:chOff x="1" y="748988"/>
            <a:chExt cx="24384000" cy="518862"/>
          </a:xfrm>
        </p:grpSpPr>
        <p:grpSp>
          <p:nvGrpSpPr>
            <p:cNvPr id="44" name="组合 43"/>
            <p:cNvGrpSpPr/>
            <p:nvPr/>
          </p:nvGrpSpPr>
          <p:grpSpPr>
            <a:xfrm rot="5400000">
              <a:off x="11945781" y="-11196792"/>
              <a:ext cx="492440" cy="24384000"/>
              <a:chOff x="22959400" y="-27682"/>
              <a:chExt cx="180000" cy="13743682"/>
            </a:xfrm>
          </p:grpSpPr>
          <p:sp>
            <p:nvSpPr>
              <p:cNvPr id="48" name="矩形 47"/>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2959400"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矩形 44"/>
            <p:cNvSpPr/>
            <p:nvPr/>
          </p:nvSpPr>
          <p:spPr>
            <a:xfrm>
              <a:off x="18791665" y="806185"/>
              <a:ext cx="4101446" cy="430887"/>
            </a:xfrm>
            <a:prstGeom prst="rect">
              <a:avLst/>
            </a:prstGeom>
          </p:spPr>
          <p:txBody>
            <a:bodyPr wrap="square" lIns="0" tIns="0" rIns="0" bIns="0">
              <a:spAutoFit/>
            </a:bodyPr>
            <a:lstStyle/>
            <a:p>
              <a:pPr algn="dist">
                <a:defRPr/>
              </a:pPr>
              <a:r>
                <a:rPr lang="zh-CN" altLang="en-US" sz="2800" dirty="0">
                  <a:solidFill>
                    <a:srgbClr val="42465F"/>
                  </a:solidFill>
                  <a:latin typeface="宋体" panose="02010600030101010101" pitchFamily="2" charset="-122"/>
                  <a:ea typeface="宋体" panose="02010600030101010101" pitchFamily="2" charset="-122"/>
                  <a:cs typeface="阿里巴巴普惠体 M" panose="00020600040101010101" pitchFamily="18" charset="-122"/>
                </a:rPr>
                <a:t>软件测试</a:t>
              </a:r>
            </a:p>
          </p:txBody>
        </p:sp>
        <p:sp>
          <p:nvSpPr>
            <p:cNvPr id="46" name="矩形 45"/>
            <p:cNvSpPr/>
            <p:nvPr/>
          </p:nvSpPr>
          <p:spPr>
            <a:xfrm>
              <a:off x="1247775" y="806185"/>
              <a:ext cx="65" cy="430887"/>
            </a:xfrm>
            <a:prstGeom prst="rect">
              <a:avLst/>
            </a:prstGeom>
          </p:spPr>
          <p:txBody>
            <a:bodyPr wrap="none" lIns="0" tIns="0" rIns="0" bIns="0">
              <a:spAutoFit/>
            </a:bodyPr>
            <a:lstStyle/>
            <a:p>
              <a:pPr>
                <a:defRPr/>
              </a:pPr>
              <a:endParaRPr lang="en-US" altLang="zh-CN" sz="2800" dirty="0">
                <a:ln>
                  <a:solidFill>
                    <a:srgbClr val="42465F"/>
                  </a:solidFill>
                </a:ln>
                <a:solidFill>
                  <a:srgbClr val="42465F"/>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47" name="矩形 46"/>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宋体" panose="02010600030101010101" pitchFamily="2" charset="-122"/>
                  <a:ea typeface="宋体" panose="02010600030101010101" pitchFamily="2" charset="-122"/>
                  <a:cs typeface="阿里巴巴普惠体 M" panose="00020600040101010101" pitchFamily="18" charset="-122"/>
                </a:rPr>
                <a:t>05</a:t>
              </a:r>
              <a:endParaRPr lang="zh-CN" altLang="en-US" sz="3200" dirty="0">
                <a:solidFill>
                  <a:schemeClr val="bg1"/>
                </a:solidFill>
                <a:latin typeface="宋体" panose="02010600030101010101" pitchFamily="2" charset="-122"/>
                <a:ea typeface="宋体" panose="02010600030101010101" pitchFamily="2" charset="-122"/>
                <a:cs typeface="阿里巴巴普惠体 M" panose="00020600040101010101" pitchFamily="18" charset="-122"/>
              </a:endParaRPr>
            </a:p>
          </p:txBody>
        </p:sp>
      </p:grpSp>
      <p:sp>
        <p:nvSpPr>
          <p:cNvPr id="50" name="椭圆 49"/>
          <p:cNvSpPr/>
          <p:nvPr/>
        </p:nvSpPr>
        <p:spPr>
          <a:xfrm>
            <a:off x="14761435" y="10551162"/>
            <a:ext cx="686354"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5447789" y="11442342"/>
            <a:ext cx="1100286" cy="110028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2445218" y="9612624"/>
            <a:ext cx="1100286" cy="110028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3136224" y="8341192"/>
            <a:ext cx="686354"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_2">
            <a:extLst>
              <a:ext uri="{FF2B5EF4-FFF2-40B4-BE49-F238E27FC236}">
                <a16:creationId xmlns:a16="http://schemas.microsoft.com/office/drawing/2014/main" id="{676F5277-C52D-3B34-2DB7-5853C5DCB73C}"/>
              </a:ext>
            </a:extLst>
          </p:cNvPr>
          <p:cNvSpPr txBox="1"/>
          <p:nvPr/>
        </p:nvSpPr>
        <p:spPr>
          <a:xfrm>
            <a:off x="5771937" y="2179390"/>
            <a:ext cx="12791013" cy="933589"/>
          </a:xfrm>
          <a:prstGeom prst="rect">
            <a:avLst/>
          </a:prstGeom>
          <a:ln w="12700">
            <a:miter lim="400000"/>
          </a:ln>
        </p:spPr>
        <p:txBody>
          <a:bodyPr wrap="square" lIns="50800" tIns="50800" rIns="50800" bIns="50800">
            <a:spAutoFit/>
          </a:bodyPr>
          <a:lstStyle/>
          <a:p>
            <a:pPr algn="ctr" latinLnBrk="1" hangingPunct="1">
              <a:lnSpc>
                <a:spcPct val="100000"/>
              </a:lnSpc>
              <a:defRPr sz="7000">
                <a:ln w="12700" cap="flat">
                  <a:solidFill>
                    <a:srgbClr val="000000"/>
                  </a:solidFill>
                  <a:prstDash val="solid"/>
                  <a:miter lim="400000"/>
                </a:ln>
                <a:latin typeface="Roboto"/>
                <a:ea typeface="Roboto"/>
                <a:cs typeface="Roboto"/>
                <a:sym typeface="Roboto"/>
              </a:defRPr>
            </a:pPr>
            <a:r>
              <a:rPr lang="zh-CN" altLang="en-US" sz="5400" b="1" dirty="0">
                <a:ln w="12700" cap="flat">
                  <a:noFill/>
                  <a:prstDash val="solid"/>
                  <a:miter lim="400000"/>
                </a:ln>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测试计划</a:t>
            </a:r>
            <a:endParaRPr sz="5400" b="1" dirty="0">
              <a:ln w="12700" cap="flat">
                <a:noFill/>
                <a:prstDash val="solid"/>
                <a:miter lim="400000"/>
              </a:ln>
              <a:solidFill>
                <a:srgbClr val="42465F"/>
              </a:solidFill>
              <a:latin typeface="宋体" panose="02010600030101010101" pitchFamily="2" charset="-122"/>
              <a:ea typeface="宋体" panose="02010600030101010101" pitchFamily="2" charset="-122"/>
              <a:cs typeface="阿里巴巴普惠体 B" panose="00020600040101010101" pitchFamily="18" charset="-122"/>
            </a:endParaRPr>
          </a:p>
        </p:txBody>
      </p:sp>
    </p:spTree>
    <p:extLst>
      <p:ext uri="{BB962C8B-B14F-4D97-AF65-F5344CB8AC3E}">
        <p14:creationId xmlns:p14="http://schemas.microsoft.com/office/powerpoint/2010/main" val="934695275"/>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791844" y="9619029"/>
            <a:ext cx="2223026" cy="222302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_2"/>
          <p:cNvSpPr txBox="1"/>
          <p:nvPr/>
        </p:nvSpPr>
        <p:spPr>
          <a:xfrm>
            <a:off x="6160767" y="2236432"/>
            <a:ext cx="12791013" cy="933589"/>
          </a:xfrm>
          <a:prstGeom prst="rect">
            <a:avLst/>
          </a:prstGeom>
          <a:ln w="12700">
            <a:miter lim="400000"/>
          </a:ln>
        </p:spPr>
        <p:txBody>
          <a:bodyPr wrap="square" lIns="50800" tIns="50800" rIns="50800" bIns="50800">
            <a:spAutoFit/>
          </a:bodyPr>
          <a:lstStyle/>
          <a:p>
            <a:pPr algn="ctr" latinLnBrk="1" hangingPunct="1">
              <a:lnSpc>
                <a:spcPct val="100000"/>
              </a:lnSpc>
              <a:defRPr sz="7000">
                <a:ln w="12700" cap="flat">
                  <a:solidFill>
                    <a:srgbClr val="000000"/>
                  </a:solidFill>
                  <a:prstDash val="solid"/>
                  <a:miter lim="400000"/>
                </a:ln>
                <a:latin typeface="Roboto"/>
                <a:ea typeface="Roboto"/>
                <a:cs typeface="Roboto"/>
                <a:sym typeface="Roboto"/>
              </a:defRPr>
            </a:pPr>
            <a:r>
              <a:rPr lang="zh-CN" altLang="en-US" sz="5400" b="1" dirty="0">
                <a:ln w="12700" cap="flat">
                  <a:noFill/>
                  <a:prstDash val="solid"/>
                  <a:miter lim="400000"/>
                </a:ln>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测试工具的选择和运用</a:t>
            </a:r>
            <a:endParaRPr sz="5400" b="1" dirty="0">
              <a:ln w="12700" cap="flat">
                <a:noFill/>
                <a:prstDash val="solid"/>
                <a:miter lim="400000"/>
              </a:ln>
              <a:solidFill>
                <a:srgbClr val="42465F"/>
              </a:solidFill>
              <a:latin typeface="宋体" panose="02010600030101010101" pitchFamily="2" charset="-122"/>
              <a:ea typeface="宋体" panose="02010600030101010101" pitchFamily="2" charset="-122"/>
              <a:cs typeface="阿里巴巴普惠体 B" panose="00020600040101010101" pitchFamily="18" charset="-122"/>
            </a:endParaRPr>
          </a:p>
        </p:txBody>
      </p:sp>
      <p:grpSp>
        <p:nvGrpSpPr>
          <p:cNvPr id="15" name="组合 14"/>
          <p:cNvGrpSpPr/>
          <p:nvPr/>
        </p:nvGrpSpPr>
        <p:grpSpPr>
          <a:xfrm>
            <a:off x="2" y="1018472"/>
            <a:ext cx="24384000" cy="518831"/>
            <a:chOff x="2" y="749019"/>
            <a:chExt cx="24384000" cy="518831"/>
          </a:xfrm>
        </p:grpSpPr>
        <p:grpSp>
          <p:nvGrpSpPr>
            <p:cNvPr id="20" name="组合 19"/>
            <p:cNvGrpSpPr/>
            <p:nvPr/>
          </p:nvGrpSpPr>
          <p:grpSpPr>
            <a:xfrm rot="5400000">
              <a:off x="11945780" y="-11196759"/>
              <a:ext cx="492443" cy="24384000"/>
              <a:chOff x="22959400" y="-27682"/>
              <a:chExt cx="180001" cy="13743682"/>
            </a:xfrm>
          </p:grpSpPr>
          <p:sp>
            <p:nvSpPr>
              <p:cNvPr id="24" name="矩形 23"/>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2959401"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矩形 20"/>
            <p:cNvSpPr/>
            <p:nvPr/>
          </p:nvSpPr>
          <p:spPr>
            <a:xfrm>
              <a:off x="18791665" y="806185"/>
              <a:ext cx="4101446" cy="430887"/>
            </a:xfrm>
            <a:prstGeom prst="rect">
              <a:avLst/>
            </a:prstGeom>
          </p:spPr>
          <p:txBody>
            <a:bodyPr wrap="square" lIns="0" tIns="0" rIns="0" bIns="0">
              <a:spAutoFit/>
            </a:bodyPr>
            <a:lstStyle/>
            <a:p>
              <a:pPr algn="dist">
                <a:defRPr/>
              </a:pPr>
              <a:r>
                <a:rPr lang="zh-CN" altLang="en-US" sz="2800" dirty="0">
                  <a:solidFill>
                    <a:srgbClr val="42465F"/>
                  </a:solidFill>
                  <a:latin typeface="宋体" panose="02010600030101010101" pitchFamily="2" charset="-122"/>
                  <a:ea typeface="宋体" panose="02010600030101010101" pitchFamily="2" charset="-122"/>
                  <a:cs typeface="阿里巴巴普惠体 M" panose="00020600040101010101" pitchFamily="18" charset="-122"/>
                </a:rPr>
                <a:t>软件测试</a:t>
              </a:r>
            </a:p>
          </p:txBody>
        </p:sp>
        <p:sp>
          <p:nvSpPr>
            <p:cNvPr id="23" name="矩形 22"/>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华文中宋" panose="02010600040101010101" pitchFamily="2" charset="-122"/>
                  <a:ea typeface="华文中宋" panose="02010600040101010101" pitchFamily="2" charset="-122"/>
                  <a:cs typeface="阿里巴巴普惠体 M" panose="00020600040101010101" pitchFamily="18" charset="-122"/>
                </a:rPr>
                <a:t>05</a:t>
              </a:r>
              <a:endParaRPr lang="zh-CN" altLang="en-US" sz="3200" dirty="0">
                <a:solidFill>
                  <a:schemeClr val="bg1"/>
                </a:solidFill>
                <a:latin typeface="华文中宋" panose="02010600040101010101" pitchFamily="2" charset="-122"/>
                <a:ea typeface="华文中宋" panose="02010600040101010101" pitchFamily="2" charset="-122"/>
                <a:cs typeface="阿里巴巴普惠体 M" panose="00020600040101010101" pitchFamily="18" charset="-122"/>
              </a:endParaRPr>
            </a:p>
          </p:txBody>
        </p:sp>
      </p:grpSp>
      <p:sp>
        <p:nvSpPr>
          <p:cNvPr id="29" name="椭圆 28"/>
          <p:cNvSpPr/>
          <p:nvPr/>
        </p:nvSpPr>
        <p:spPr>
          <a:xfrm>
            <a:off x="21965961" y="3895541"/>
            <a:ext cx="686354"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a:extLst>
              <a:ext uri="{FF2B5EF4-FFF2-40B4-BE49-F238E27FC236}">
                <a16:creationId xmlns:a16="http://schemas.microsoft.com/office/drawing/2014/main" id="{C2EACF37-FEF8-C84A-A0C6-EA0A613D48E2}"/>
              </a:ext>
            </a:extLst>
          </p:cNvPr>
          <p:cNvGraphicFramePr>
            <a:graphicFrameLocks noGrp="1"/>
          </p:cNvGraphicFramePr>
          <p:nvPr>
            <p:extLst>
              <p:ext uri="{D42A27DB-BD31-4B8C-83A1-F6EECF244321}">
                <p14:modId xmlns:p14="http://schemas.microsoft.com/office/powerpoint/2010/main" val="342473537"/>
              </p:ext>
            </p:extLst>
          </p:nvPr>
        </p:nvGraphicFramePr>
        <p:xfrm>
          <a:off x="1731685" y="3656365"/>
          <a:ext cx="21161426" cy="8246359"/>
        </p:xfrm>
        <a:graphic>
          <a:graphicData uri="http://schemas.openxmlformats.org/drawingml/2006/table">
            <a:tbl>
              <a:tblPr firstRow="1" firstCol="1" bandRow="1">
                <a:tableStyleId>{5C22544A-7EE6-4342-B048-85BDC9FD1C3A}</a:tableStyleId>
              </a:tblPr>
              <a:tblGrid>
                <a:gridCol w="4126558">
                  <a:extLst>
                    <a:ext uri="{9D8B030D-6E8A-4147-A177-3AD203B41FA5}">
                      <a16:colId xmlns:a16="http://schemas.microsoft.com/office/drawing/2014/main" val="452549733"/>
                    </a:ext>
                  </a:extLst>
                </a:gridCol>
                <a:gridCol w="7505294">
                  <a:extLst>
                    <a:ext uri="{9D8B030D-6E8A-4147-A177-3AD203B41FA5}">
                      <a16:colId xmlns:a16="http://schemas.microsoft.com/office/drawing/2014/main" val="1383818590"/>
                    </a:ext>
                  </a:extLst>
                </a:gridCol>
                <a:gridCol w="4848263">
                  <a:extLst>
                    <a:ext uri="{9D8B030D-6E8A-4147-A177-3AD203B41FA5}">
                      <a16:colId xmlns:a16="http://schemas.microsoft.com/office/drawing/2014/main" val="2569522402"/>
                    </a:ext>
                  </a:extLst>
                </a:gridCol>
                <a:gridCol w="4681311">
                  <a:extLst>
                    <a:ext uri="{9D8B030D-6E8A-4147-A177-3AD203B41FA5}">
                      <a16:colId xmlns:a16="http://schemas.microsoft.com/office/drawing/2014/main" val="1375550161"/>
                    </a:ext>
                  </a:extLst>
                </a:gridCol>
              </a:tblGrid>
              <a:tr h="1436335">
                <a:tc>
                  <a:txBody>
                    <a:bodyPr/>
                    <a:lstStyle/>
                    <a:p>
                      <a:pPr algn="l"/>
                      <a:r>
                        <a:rPr lang="zh-CN" altLang="en-US" sz="4800" kern="1200" dirty="0">
                          <a:ln w="12700" cap="flat">
                            <a:noFill/>
                            <a:prstDash val="solid"/>
                            <a:miter lim="400000"/>
                          </a:ln>
                          <a:solidFill>
                            <a:srgbClr val="42465F"/>
                          </a:solidFill>
                          <a:latin typeface="宋体" panose="02010600030101010101" pitchFamily="2" charset="-122"/>
                          <a:ea typeface="宋体" panose="02010600030101010101" pitchFamily="2" charset="-122"/>
                        </a:rPr>
                        <a:t>测试场景</a:t>
                      </a:r>
                      <a:endParaRPr lang="zh-CN" altLang="en-US" sz="48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4800" kern="100" dirty="0">
                          <a:effectLst/>
                          <a:latin typeface="宋体" panose="02010600030101010101" pitchFamily="2" charset="-122"/>
                          <a:ea typeface="宋体" panose="02010600030101010101" pitchFamily="2" charset="-122"/>
                        </a:rPr>
                        <a:t>测试设备</a:t>
                      </a:r>
                      <a:endParaRPr lang="zh-CN" sz="4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4800" kern="100" dirty="0">
                          <a:effectLst/>
                          <a:latin typeface="宋体" panose="02010600030101010101" pitchFamily="2" charset="-122"/>
                          <a:ea typeface="宋体" panose="02010600030101010101" pitchFamily="2" charset="-122"/>
                        </a:rPr>
                        <a:t>测试目的</a:t>
                      </a:r>
                      <a:endParaRPr lang="zh-CN" sz="4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4800" kern="100" dirty="0">
                          <a:effectLst/>
                          <a:latin typeface="宋体" panose="02010600030101010101" pitchFamily="2" charset="-122"/>
                          <a:ea typeface="宋体" panose="02010600030101010101" pitchFamily="2" charset="-122"/>
                        </a:rPr>
                        <a:t>测试工具和方法</a:t>
                      </a:r>
                      <a:endParaRPr lang="zh-CN" sz="48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extLst>
                  <a:ext uri="{0D108BD9-81ED-4DB2-BD59-A6C34878D82A}">
                    <a16:rowId xmlns:a16="http://schemas.microsoft.com/office/drawing/2014/main" val="2413886324"/>
                  </a:ext>
                </a:extLst>
              </a:tr>
              <a:tr h="1652754">
                <a:tc>
                  <a:txBody>
                    <a:bodyPr/>
                    <a:lstStyle/>
                    <a:p>
                      <a:pPr algn="l"/>
                      <a:r>
                        <a:rPr lang="zh-CN" sz="5400" kern="100" dirty="0">
                          <a:effectLst/>
                          <a:latin typeface="宋体" panose="02010600030101010101" pitchFamily="2" charset="-122"/>
                          <a:ea typeface="宋体" panose="02010600030101010101" pitchFamily="2" charset="-122"/>
                        </a:rPr>
                        <a:t>手机端</a:t>
                      </a:r>
                      <a:endParaRPr lang="zh-CN" sz="5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marL="0" algn="just" defTabSz="1828800" rtl="0" eaLnBrk="1" latinLnBrk="0" hangingPunct="1"/>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小米</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a:t>
                      </a:r>
                      <a:r>
                        <a:rPr lang="en-US" sz="3200" kern="1200" dirty="0" err="1">
                          <a:ln w="12700" cap="flat">
                            <a:noFill/>
                            <a:prstDash val="solid"/>
                            <a:miter lim="400000"/>
                          </a:ln>
                          <a:solidFill>
                            <a:srgbClr val="42465F"/>
                          </a:solidFill>
                          <a:latin typeface="宋体" panose="02010600030101010101" pitchFamily="2" charset="-122"/>
                          <a:ea typeface="宋体" panose="02010600030101010101" pitchFamily="2" charset="-122"/>
                          <a:cs typeface="+mn-cs"/>
                        </a:rPr>
                        <a:t>xiaomi</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 :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主频</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2.6HZ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内存</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4GB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内部存储</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128GB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系统版本 </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Android7.0</a:t>
                      </a:r>
                      <a:endPar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endParaRPr>
                    </a:p>
                  </a:txBody>
                  <a:tcPr marL="68580" marR="68580" marT="0" marB="0" anchor="ctr"/>
                </a:tc>
                <a:tc>
                  <a:txBody>
                    <a:bodyPr/>
                    <a:lstStyle/>
                    <a:p>
                      <a:pPr marL="0" algn="just" defTabSz="1828800" rtl="0" eaLnBrk="1" latinLnBrk="0" hangingPunct="1"/>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核实软件在不同的系统中运行稳定</a:t>
                      </a:r>
                    </a:p>
                  </a:txBody>
                  <a:tcPr marL="68580" marR="68580" marT="0" marB="0" anchor="ctr"/>
                </a:tc>
                <a:tc>
                  <a:txBody>
                    <a:bodyPr/>
                    <a:lstStyle/>
                    <a:p>
                      <a:pPr marL="0" algn="just" defTabSz="1828800" rtl="0" eaLnBrk="1" latinLnBrk="0" hangingPunct="1"/>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真机手动测试</a:t>
                      </a:r>
                    </a:p>
                  </a:txBody>
                  <a:tcPr marL="68580" marR="68580" marT="0" marB="0" anchor="ctr"/>
                </a:tc>
                <a:extLst>
                  <a:ext uri="{0D108BD9-81ED-4DB2-BD59-A6C34878D82A}">
                    <a16:rowId xmlns:a16="http://schemas.microsoft.com/office/drawing/2014/main" val="2001312208"/>
                  </a:ext>
                </a:extLst>
              </a:tr>
              <a:tr h="1750108">
                <a:tc>
                  <a:txBody>
                    <a:bodyPr/>
                    <a:lstStyle/>
                    <a:p>
                      <a:pPr algn="just"/>
                      <a:r>
                        <a:rPr lang="zh-CN" sz="5400" kern="100" dirty="0">
                          <a:effectLst/>
                          <a:latin typeface="宋体" panose="02010600030101010101" pitchFamily="2" charset="-122"/>
                          <a:ea typeface="宋体" panose="02010600030101010101" pitchFamily="2" charset="-122"/>
                        </a:rPr>
                        <a:t>手机端</a:t>
                      </a:r>
                      <a:endParaRPr lang="zh-CN" sz="5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marL="0" algn="just" defTabSz="1828800" rtl="0" eaLnBrk="1" latinLnBrk="0" hangingPunct="1"/>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华为</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(HUAWEI):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主频</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2.4HZ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内存</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4GB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内部存储</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128GB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系统版本 </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Android8.0</a:t>
                      </a:r>
                      <a:endPar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endParaRPr>
                    </a:p>
                  </a:txBody>
                  <a:tcPr marL="68580" marR="68580" marT="0" marB="0" anchor="ctr"/>
                </a:tc>
                <a:tc>
                  <a:txBody>
                    <a:bodyPr/>
                    <a:lstStyle/>
                    <a:p>
                      <a:pPr marL="0" algn="just" defTabSz="1828800" rtl="0" eaLnBrk="1" latinLnBrk="0" hangingPunct="1"/>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核实软件在不同的系统中运行稳定</a:t>
                      </a:r>
                    </a:p>
                  </a:txBody>
                  <a:tcPr marL="68580" marR="68580" marT="0" marB="0" anchor="ctr"/>
                </a:tc>
                <a:tc>
                  <a:txBody>
                    <a:bodyPr/>
                    <a:lstStyle/>
                    <a:p>
                      <a:pPr marL="0" algn="just" defTabSz="1828800" rtl="0" eaLnBrk="1" latinLnBrk="0" hangingPunct="1"/>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真机手动测试</a:t>
                      </a:r>
                    </a:p>
                  </a:txBody>
                  <a:tcPr marL="68580" marR="68580" marT="0" marB="0" anchor="ctr"/>
                </a:tc>
                <a:extLst>
                  <a:ext uri="{0D108BD9-81ED-4DB2-BD59-A6C34878D82A}">
                    <a16:rowId xmlns:a16="http://schemas.microsoft.com/office/drawing/2014/main" val="450211263"/>
                  </a:ext>
                </a:extLst>
              </a:tr>
              <a:tr h="1876116">
                <a:tc>
                  <a:txBody>
                    <a:bodyPr/>
                    <a:lstStyle/>
                    <a:p>
                      <a:pPr algn="just"/>
                      <a:r>
                        <a:rPr lang="zh-CN" sz="5400" kern="100" dirty="0">
                          <a:effectLst/>
                          <a:latin typeface="宋体" panose="02010600030101010101" pitchFamily="2" charset="-122"/>
                          <a:ea typeface="宋体" panose="02010600030101010101" pitchFamily="2" charset="-122"/>
                        </a:rPr>
                        <a:t>手机端</a:t>
                      </a:r>
                      <a:endParaRPr lang="zh-CN" sz="5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marL="0" algn="just" defTabSz="1828800" rtl="0" eaLnBrk="1" latinLnBrk="0" hangingPunct="1"/>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三星</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(SUNSONG):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主频</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2.6HZ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内存</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4GB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内部存储</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128GB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系统版本 </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Android9.0</a:t>
                      </a:r>
                      <a:endPar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endParaRPr>
                    </a:p>
                  </a:txBody>
                  <a:tcPr marL="68580" marR="68580" marT="0" marB="0" anchor="ctr"/>
                </a:tc>
                <a:tc>
                  <a:txBody>
                    <a:bodyPr/>
                    <a:lstStyle/>
                    <a:p>
                      <a:pPr marL="0" algn="just" defTabSz="1828800" rtl="0" eaLnBrk="1" latinLnBrk="0" hangingPunct="1"/>
                      <a:r>
                        <a:rPr lang="zh-CN" altLang="en-US" sz="3200" kern="1200">
                          <a:ln w="12700" cap="flat">
                            <a:noFill/>
                            <a:prstDash val="solid"/>
                            <a:miter lim="400000"/>
                          </a:ln>
                          <a:solidFill>
                            <a:srgbClr val="42465F"/>
                          </a:solidFill>
                          <a:latin typeface="宋体" panose="02010600030101010101" pitchFamily="2" charset="-122"/>
                          <a:ea typeface="宋体" panose="02010600030101010101" pitchFamily="2" charset="-122"/>
                          <a:cs typeface="+mn-cs"/>
                        </a:rPr>
                        <a:t>核实软件在不同的系统中运行稳定</a:t>
                      </a:r>
                    </a:p>
                  </a:txBody>
                  <a:tcPr marL="68580" marR="68580" marT="0" marB="0" anchor="ctr"/>
                </a:tc>
                <a:tc>
                  <a:txBody>
                    <a:bodyPr/>
                    <a:lstStyle/>
                    <a:p>
                      <a:pPr marL="0" algn="just" defTabSz="1828800" rtl="0" eaLnBrk="1" latinLnBrk="0" hangingPunct="1"/>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真机手动测试</a:t>
                      </a:r>
                    </a:p>
                  </a:txBody>
                  <a:tcPr marL="68580" marR="68580" marT="0" marB="0" anchor="ctr"/>
                </a:tc>
                <a:extLst>
                  <a:ext uri="{0D108BD9-81ED-4DB2-BD59-A6C34878D82A}">
                    <a16:rowId xmlns:a16="http://schemas.microsoft.com/office/drawing/2014/main" val="3628314217"/>
                  </a:ext>
                </a:extLst>
              </a:tr>
              <a:tr h="1531046">
                <a:tc>
                  <a:txBody>
                    <a:bodyPr/>
                    <a:lstStyle/>
                    <a:p>
                      <a:pPr algn="just"/>
                      <a:r>
                        <a:rPr lang="zh-CN" sz="5400" kern="100" dirty="0">
                          <a:effectLst/>
                          <a:latin typeface="宋体" panose="02010600030101010101" pitchFamily="2" charset="-122"/>
                          <a:ea typeface="宋体" panose="02010600030101010101" pitchFamily="2" charset="-122"/>
                        </a:rPr>
                        <a:t>手机端</a:t>
                      </a:r>
                      <a:endParaRPr lang="zh-CN" sz="54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marL="0" algn="just" defTabSz="1828800" rtl="0" eaLnBrk="1" latinLnBrk="0" hangingPunct="1"/>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维沃</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(vivo):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主频</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2.2HZ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内存</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4GB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内部存储</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64GB </a:t>
                      </a:r>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系统版本 </a:t>
                      </a:r>
                      <a:r>
                        <a:rPr 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Android4.0</a:t>
                      </a:r>
                      <a:endPar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endParaRPr>
                    </a:p>
                  </a:txBody>
                  <a:tcPr marL="68580" marR="68580" marT="0" marB="0" anchor="ctr"/>
                </a:tc>
                <a:tc>
                  <a:txBody>
                    <a:bodyPr/>
                    <a:lstStyle/>
                    <a:p>
                      <a:pPr marL="0" algn="just" defTabSz="1828800" rtl="0" eaLnBrk="1" latinLnBrk="0" hangingPunct="1"/>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核实软件在不同的系统中运行稳定</a:t>
                      </a:r>
                    </a:p>
                  </a:txBody>
                  <a:tcPr marL="68580" marR="68580" marT="0" marB="0" anchor="ctr"/>
                </a:tc>
                <a:tc>
                  <a:txBody>
                    <a:bodyPr/>
                    <a:lstStyle/>
                    <a:p>
                      <a:pPr marL="0" algn="just" defTabSz="1828800" rtl="0" eaLnBrk="1" latinLnBrk="0" hangingPunct="1"/>
                      <a:r>
                        <a:rPr lang="zh-CN" altLang="en-US" sz="3200" kern="1200" dirty="0">
                          <a:ln w="12700" cap="flat">
                            <a:noFill/>
                            <a:prstDash val="solid"/>
                            <a:miter lim="400000"/>
                          </a:ln>
                          <a:solidFill>
                            <a:srgbClr val="42465F"/>
                          </a:solidFill>
                          <a:latin typeface="宋体" panose="02010600030101010101" pitchFamily="2" charset="-122"/>
                          <a:ea typeface="宋体" panose="02010600030101010101" pitchFamily="2" charset="-122"/>
                          <a:cs typeface="+mn-cs"/>
                        </a:rPr>
                        <a:t>真机手动测试</a:t>
                      </a:r>
                    </a:p>
                  </a:txBody>
                  <a:tcPr marL="68580" marR="68580" marT="0" marB="0" anchor="ctr"/>
                </a:tc>
                <a:extLst>
                  <a:ext uri="{0D108BD9-81ED-4DB2-BD59-A6C34878D82A}">
                    <a16:rowId xmlns:a16="http://schemas.microsoft.com/office/drawing/2014/main" val="2004019338"/>
                  </a:ext>
                </a:extLst>
              </a:tr>
            </a:tbl>
          </a:graphicData>
        </a:graphic>
      </p:graphicFrame>
    </p:spTree>
    <p:extLst>
      <p:ext uri="{BB962C8B-B14F-4D97-AF65-F5344CB8AC3E}">
        <p14:creationId xmlns:p14="http://schemas.microsoft.com/office/powerpoint/2010/main" val="3945787274"/>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791844" y="9619029"/>
            <a:ext cx="2223026" cy="222302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_2"/>
          <p:cNvSpPr txBox="1"/>
          <p:nvPr/>
        </p:nvSpPr>
        <p:spPr>
          <a:xfrm>
            <a:off x="5796493" y="2293833"/>
            <a:ext cx="12791013" cy="933589"/>
          </a:xfrm>
          <a:prstGeom prst="rect">
            <a:avLst/>
          </a:prstGeom>
          <a:ln w="12700">
            <a:miter lim="400000"/>
          </a:ln>
        </p:spPr>
        <p:txBody>
          <a:bodyPr wrap="square" lIns="50800" tIns="50800" rIns="50800" bIns="50800">
            <a:spAutoFit/>
          </a:bodyPr>
          <a:lstStyle/>
          <a:p>
            <a:pPr algn="ctr" latinLnBrk="1" hangingPunct="1">
              <a:lnSpc>
                <a:spcPct val="100000"/>
              </a:lnSpc>
              <a:defRPr sz="7000">
                <a:ln w="12700" cap="flat">
                  <a:solidFill>
                    <a:srgbClr val="000000"/>
                  </a:solidFill>
                  <a:prstDash val="solid"/>
                  <a:miter lim="400000"/>
                </a:ln>
                <a:latin typeface="Roboto"/>
                <a:ea typeface="Roboto"/>
                <a:cs typeface="Roboto"/>
                <a:sym typeface="Roboto"/>
              </a:defRPr>
            </a:pPr>
            <a:r>
              <a:rPr lang="zh-CN" altLang="en-US" sz="5400" b="1" dirty="0">
                <a:ln w="12700" cap="flat">
                  <a:noFill/>
                  <a:prstDash val="solid"/>
                  <a:miter lim="400000"/>
                </a:ln>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项目测试评审</a:t>
            </a:r>
            <a:endParaRPr sz="5400" b="1" dirty="0">
              <a:ln w="12700" cap="flat">
                <a:noFill/>
                <a:prstDash val="solid"/>
                <a:miter lim="400000"/>
              </a:ln>
              <a:solidFill>
                <a:srgbClr val="42465F"/>
              </a:solidFill>
              <a:latin typeface="宋体" panose="02010600030101010101" pitchFamily="2" charset="-122"/>
              <a:ea typeface="宋体" panose="02010600030101010101" pitchFamily="2" charset="-122"/>
              <a:cs typeface="阿里巴巴普惠体 B" panose="00020600040101010101" pitchFamily="18" charset="-122"/>
            </a:endParaRPr>
          </a:p>
        </p:txBody>
      </p:sp>
      <p:grpSp>
        <p:nvGrpSpPr>
          <p:cNvPr id="15" name="组合 14"/>
          <p:cNvGrpSpPr/>
          <p:nvPr/>
        </p:nvGrpSpPr>
        <p:grpSpPr>
          <a:xfrm>
            <a:off x="2" y="1018472"/>
            <a:ext cx="24384000" cy="518831"/>
            <a:chOff x="2" y="749019"/>
            <a:chExt cx="24384000" cy="518831"/>
          </a:xfrm>
        </p:grpSpPr>
        <p:grpSp>
          <p:nvGrpSpPr>
            <p:cNvPr id="20" name="组合 19"/>
            <p:cNvGrpSpPr/>
            <p:nvPr/>
          </p:nvGrpSpPr>
          <p:grpSpPr>
            <a:xfrm rot="5400000">
              <a:off x="11945780" y="-11196759"/>
              <a:ext cx="492443" cy="24384000"/>
              <a:chOff x="22959400" y="-27682"/>
              <a:chExt cx="180001" cy="13743682"/>
            </a:xfrm>
          </p:grpSpPr>
          <p:sp>
            <p:nvSpPr>
              <p:cNvPr id="24" name="矩形 23"/>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2959401"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矩形 20"/>
            <p:cNvSpPr/>
            <p:nvPr/>
          </p:nvSpPr>
          <p:spPr>
            <a:xfrm>
              <a:off x="18791665" y="806185"/>
              <a:ext cx="4101446" cy="430887"/>
            </a:xfrm>
            <a:prstGeom prst="rect">
              <a:avLst/>
            </a:prstGeom>
          </p:spPr>
          <p:txBody>
            <a:bodyPr wrap="square" lIns="0" tIns="0" rIns="0" bIns="0">
              <a:spAutoFit/>
            </a:bodyPr>
            <a:lstStyle/>
            <a:p>
              <a:pPr algn="dist">
                <a:defRPr/>
              </a:pPr>
              <a:r>
                <a:rPr lang="zh-CN" altLang="en-US" sz="2800" dirty="0">
                  <a:solidFill>
                    <a:srgbClr val="42465F"/>
                  </a:solidFill>
                  <a:latin typeface="宋体" panose="02010600030101010101" pitchFamily="2" charset="-122"/>
                  <a:ea typeface="宋体" panose="02010600030101010101" pitchFamily="2" charset="-122"/>
                  <a:cs typeface="阿里巴巴普惠体 M" panose="00020600040101010101" pitchFamily="18" charset="-122"/>
                </a:rPr>
                <a:t>软件测试</a:t>
              </a:r>
            </a:p>
          </p:txBody>
        </p:sp>
        <p:sp>
          <p:nvSpPr>
            <p:cNvPr id="23" name="矩形 22"/>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华文中宋" panose="02010600040101010101" pitchFamily="2" charset="-122"/>
                  <a:ea typeface="华文中宋" panose="02010600040101010101" pitchFamily="2" charset="-122"/>
                  <a:cs typeface="阿里巴巴普惠体 M" panose="00020600040101010101" pitchFamily="18" charset="-122"/>
                </a:rPr>
                <a:t>05</a:t>
              </a:r>
              <a:endParaRPr lang="zh-CN" altLang="en-US" sz="3200" dirty="0">
                <a:solidFill>
                  <a:schemeClr val="bg1"/>
                </a:solidFill>
                <a:latin typeface="华文中宋" panose="02010600040101010101" pitchFamily="2" charset="-122"/>
                <a:ea typeface="华文中宋" panose="02010600040101010101" pitchFamily="2" charset="-122"/>
                <a:cs typeface="阿里巴巴普惠体 M" panose="00020600040101010101" pitchFamily="18" charset="-122"/>
              </a:endParaRPr>
            </a:p>
          </p:txBody>
        </p:sp>
      </p:grpSp>
      <p:sp>
        <p:nvSpPr>
          <p:cNvPr id="29" name="椭圆 28"/>
          <p:cNvSpPr/>
          <p:nvPr/>
        </p:nvSpPr>
        <p:spPr>
          <a:xfrm>
            <a:off x="22346961" y="4357206"/>
            <a:ext cx="686354"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9E9893C-CB6A-2A52-5A93-67E765531E11}"/>
              </a:ext>
            </a:extLst>
          </p:cNvPr>
          <p:cNvSpPr txBox="1"/>
          <p:nvPr/>
        </p:nvSpPr>
        <p:spPr>
          <a:xfrm>
            <a:off x="1618115" y="4054052"/>
            <a:ext cx="12196118" cy="646331"/>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3600" b="1" kern="100" dirty="0">
                <a:effectLst/>
                <a:latin typeface="Times New Roman" panose="02020603050405020304" pitchFamily="18" charset="0"/>
                <a:ea typeface="宋体" panose="02010600030101010101" pitchFamily="2" charset="-122"/>
                <a:cs typeface="Times New Roman" panose="02020603050405020304" pitchFamily="18" charset="0"/>
              </a:rPr>
              <a:t>注册</a:t>
            </a:r>
            <a:r>
              <a:rPr lang="en-US" altLang="zh-CN" sz="3600" b="1" kern="100" dirty="0">
                <a:effectLst/>
                <a:latin typeface="Times New Roman" panose="02020603050405020304" pitchFamily="18" charset="0"/>
                <a:ea typeface="宋体" panose="02010600030101010101" pitchFamily="2" charset="-122"/>
                <a:cs typeface="Times New Roman" panose="02020603050405020304" pitchFamily="18" charset="0"/>
              </a:rPr>
              <a:t>&amp;</a:t>
            </a:r>
            <a:r>
              <a:rPr lang="zh-CN" altLang="zh-CN" sz="3600" b="1" kern="100" dirty="0">
                <a:effectLst/>
                <a:latin typeface="Times New Roman" panose="02020603050405020304" pitchFamily="18" charset="0"/>
                <a:ea typeface="宋体" panose="02010600030101010101" pitchFamily="2" charset="-122"/>
                <a:cs typeface="Times New Roman" panose="02020603050405020304" pitchFamily="18" charset="0"/>
              </a:rPr>
              <a:t>登录模块</a:t>
            </a:r>
            <a:endParaRPr lang="zh-CN" alt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1E6E9CAC-35E9-7552-CB55-6E3DE48764C1}"/>
              </a:ext>
            </a:extLst>
          </p:cNvPr>
          <p:cNvGraphicFramePr>
            <a:graphicFrameLocks noGrp="1"/>
          </p:cNvGraphicFramePr>
          <p:nvPr>
            <p:extLst>
              <p:ext uri="{D42A27DB-BD31-4B8C-83A1-F6EECF244321}">
                <p14:modId xmlns:p14="http://schemas.microsoft.com/office/powerpoint/2010/main" val="2089491223"/>
              </p:ext>
            </p:extLst>
          </p:nvPr>
        </p:nvGraphicFramePr>
        <p:xfrm>
          <a:off x="1508461" y="5170434"/>
          <a:ext cx="10447506" cy="5312944"/>
        </p:xfrm>
        <a:graphic>
          <a:graphicData uri="http://schemas.openxmlformats.org/drawingml/2006/table">
            <a:tbl>
              <a:tblPr firstRow="1" firstCol="1" bandRow="1">
                <a:tableStyleId>{5C22544A-7EE6-4342-B048-85BDC9FD1C3A}</a:tableStyleId>
              </a:tblPr>
              <a:tblGrid>
                <a:gridCol w="6423955">
                  <a:extLst>
                    <a:ext uri="{9D8B030D-6E8A-4147-A177-3AD203B41FA5}">
                      <a16:colId xmlns:a16="http://schemas.microsoft.com/office/drawing/2014/main" val="2117528859"/>
                    </a:ext>
                  </a:extLst>
                </a:gridCol>
                <a:gridCol w="4023551">
                  <a:extLst>
                    <a:ext uri="{9D8B030D-6E8A-4147-A177-3AD203B41FA5}">
                      <a16:colId xmlns:a16="http://schemas.microsoft.com/office/drawing/2014/main" val="2285192106"/>
                    </a:ext>
                  </a:extLst>
                </a:gridCol>
              </a:tblGrid>
              <a:tr h="1487485">
                <a:tc>
                  <a:txBody>
                    <a:bodyPr/>
                    <a:lstStyle/>
                    <a:p>
                      <a:pPr marL="0" algn="just" defTabSz="1828800" rtl="0" eaLnBrk="1" latinLnBrk="0" hangingPunct="1"/>
                      <a:r>
                        <a:rPr lang="zh-CN" altLang="en-US" sz="3200" b="1" kern="100" dirty="0">
                          <a:solidFill>
                            <a:schemeClr val="lt1"/>
                          </a:solidFill>
                          <a:effectLst/>
                          <a:latin typeface="宋体" panose="02010600030101010101" pitchFamily="2" charset="-122"/>
                          <a:ea typeface="宋体" panose="02010600030101010101" pitchFamily="2" charset="-122"/>
                          <a:cs typeface="+mn-cs"/>
                        </a:rPr>
                        <a:t>测试内容</a:t>
                      </a:r>
                    </a:p>
                  </a:txBody>
                  <a:tcPr marL="68580" marR="68580" marT="0" marB="0" anchor="ctr">
                    <a:solidFill>
                      <a:schemeClr val="tx2">
                        <a:lumMod val="60000"/>
                        <a:lumOff val="40000"/>
                      </a:schemeClr>
                    </a:solidFill>
                  </a:tcPr>
                </a:tc>
                <a:tc>
                  <a:txBody>
                    <a:bodyPr/>
                    <a:lstStyle/>
                    <a:p>
                      <a:pPr algn="just"/>
                      <a:r>
                        <a:rPr lang="zh-CN" sz="3200" kern="100" dirty="0">
                          <a:effectLst/>
                          <a:latin typeface="宋体" panose="02010600030101010101" pitchFamily="2" charset="-122"/>
                          <a:ea typeface="宋体" panose="02010600030101010101" pitchFamily="2" charset="-122"/>
                        </a:rPr>
                        <a:t>测试结果</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extLst>
                  <a:ext uri="{0D108BD9-81ED-4DB2-BD59-A6C34878D82A}">
                    <a16:rowId xmlns:a16="http://schemas.microsoft.com/office/drawing/2014/main" val="1365075553"/>
                  </a:ext>
                </a:extLst>
              </a:tr>
              <a:tr h="1250431">
                <a:tc>
                  <a:txBody>
                    <a:bodyPr/>
                    <a:lstStyle/>
                    <a:p>
                      <a:pPr algn="just"/>
                      <a:r>
                        <a:rPr lang="zh-CN" sz="3200" kern="100" dirty="0">
                          <a:effectLst/>
                          <a:latin typeface="宋体" panose="02010600030101010101" pitchFamily="2" charset="-122"/>
                          <a:ea typeface="宋体" panose="02010600030101010101" pitchFamily="2" charset="-122"/>
                        </a:rPr>
                        <a:t>未注册用户是否自动注册</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3200" kern="100" dirty="0">
                          <a:effectLst/>
                          <a:latin typeface="宋体" panose="02010600030101010101" pitchFamily="2" charset="-122"/>
                          <a:ea typeface="宋体" panose="02010600030101010101" pitchFamily="2" charset="-122"/>
                        </a:rPr>
                        <a:t>是</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79925506"/>
                  </a:ext>
                </a:extLst>
              </a:tr>
              <a:tr h="1210140">
                <a:tc>
                  <a:txBody>
                    <a:bodyPr/>
                    <a:lstStyle/>
                    <a:p>
                      <a:pPr algn="just"/>
                      <a:r>
                        <a:rPr lang="zh-CN" sz="3200" kern="100" dirty="0">
                          <a:effectLst/>
                          <a:latin typeface="宋体" panose="02010600030101010101" pitchFamily="2" charset="-122"/>
                          <a:ea typeface="宋体" panose="02010600030101010101" pitchFamily="2" charset="-122"/>
                        </a:rPr>
                        <a:t>再次打开</a:t>
                      </a:r>
                      <a:r>
                        <a:rPr lang="en-US" sz="3200" kern="100" dirty="0">
                          <a:effectLst/>
                          <a:latin typeface="宋体" panose="02010600030101010101" pitchFamily="2" charset="-122"/>
                          <a:ea typeface="宋体" panose="02010600030101010101" pitchFamily="2" charset="-122"/>
                        </a:rPr>
                        <a:t>app</a:t>
                      </a:r>
                      <a:r>
                        <a:rPr lang="zh-CN" sz="3200" kern="100" dirty="0">
                          <a:effectLst/>
                          <a:latin typeface="宋体" panose="02010600030101010101" pitchFamily="2" charset="-122"/>
                          <a:ea typeface="宋体" panose="02010600030101010101" pitchFamily="2" charset="-122"/>
                        </a:rPr>
                        <a:t>是否自动登录</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3200" kern="100" dirty="0">
                          <a:effectLst/>
                          <a:latin typeface="宋体" panose="02010600030101010101" pitchFamily="2" charset="-122"/>
                          <a:ea typeface="宋体" panose="02010600030101010101" pitchFamily="2" charset="-122"/>
                        </a:rPr>
                        <a:t>是</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64562281"/>
                  </a:ext>
                </a:extLst>
              </a:tr>
              <a:tr h="1364888">
                <a:tc>
                  <a:txBody>
                    <a:bodyPr/>
                    <a:lstStyle/>
                    <a:p>
                      <a:pPr algn="just"/>
                      <a:r>
                        <a:rPr lang="zh-CN" sz="3200" kern="100" dirty="0">
                          <a:effectLst/>
                          <a:latin typeface="宋体" panose="02010600030101010101" pitchFamily="2" charset="-122"/>
                          <a:ea typeface="宋体" panose="02010600030101010101" pitchFamily="2" charset="-122"/>
                        </a:rPr>
                        <a:t>重新登录是否立即生效</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3200" kern="100" dirty="0">
                          <a:effectLst/>
                          <a:latin typeface="宋体" panose="02010600030101010101" pitchFamily="2" charset="-122"/>
                          <a:ea typeface="宋体" panose="02010600030101010101" pitchFamily="2" charset="-122"/>
                        </a:rPr>
                        <a:t>是</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29056906"/>
                  </a:ext>
                </a:extLst>
              </a:tr>
            </a:tbl>
          </a:graphicData>
        </a:graphic>
      </p:graphicFrame>
      <p:sp>
        <p:nvSpPr>
          <p:cNvPr id="7" name="文本框 6">
            <a:extLst>
              <a:ext uri="{FF2B5EF4-FFF2-40B4-BE49-F238E27FC236}">
                <a16:creationId xmlns:a16="http://schemas.microsoft.com/office/drawing/2014/main" id="{6331B67F-87ED-5E1D-A7FA-4A6B3BC98941}"/>
              </a:ext>
            </a:extLst>
          </p:cNvPr>
          <p:cNvSpPr txBox="1"/>
          <p:nvPr/>
        </p:nvSpPr>
        <p:spPr>
          <a:xfrm>
            <a:off x="12446620" y="4034040"/>
            <a:ext cx="12658511" cy="646331"/>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3600" b="1" kern="100" dirty="0">
                <a:effectLst/>
                <a:latin typeface="Times New Roman" panose="02020603050405020304" pitchFamily="18" charset="0"/>
                <a:ea typeface="宋体" panose="02010600030101010101" pitchFamily="2" charset="-122"/>
                <a:cs typeface="Times New Roman" panose="02020603050405020304" pitchFamily="18" charset="0"/>
              </a:rPr>
              <a:t>用户信息模块</a:t>
            </a:r>
            <a:endParaRPr lang="zh-CN" altLang="zh-CN" sz="36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a:extLst>
              <a:ext uri="{FF2B5EF4-FFF2-40B4-BE49-F238E27FC236}">
                <a16:creationId xmlns:a16="http://schemas.microsoft.com/office/drawing/2014/main" id="{9A5D4055-BD8A-9419-1C9B-85173659FD5D}"/>
              </a:ext>
            </a:extLst>
          </p:cNvPr>
          <p:cNvGraphicFramePr>
            <a:graphicFrameLocks noGrp="1"/>
          </p:cNvGraphicFramePr>
          <p:nvPr>
            <p:extLst>
              <p:ext uri="{D42A27DB-BD31-4B8C-83A1-F6EECF244321}">
                <p14:modId xmlns:p14="http://schemas.microsoft.com/office/powerpoint/2010/main" val="3999950226"/>
              </p:ext>
            </p:extLst>
          </p:nvPr>
        </p:nvGraphicFramePr>
        <p:xfrm>
          <a:off x="12446620" y="5076877"/>
          <a:ext cx="10317505" cy="5406501"/>
        </p:xfrm>
        <a:graphic>
          <a:graphicData uri="http://schemas.openxmlformats.org/drawingml/2006/table">
            <a:tbl>
              <a:tblPr firstRow="1" firstCol="1" bandRow="1">
                <a:tableStyleId>{5C22544A-7EE6-4342-B048-85BDC9FD1C3A}</a:tableStyleId>
              </a:tblPr>
              <a:tblGrid>
                <a:gridCol w="6344021">
                  <a:extLst>
                    <a:ext uri="{9D8B030D-6E8A-4147-A177-3AD203B41FA5}">
                      <a16:colId xmlns:a16="http://schemas.microsoft.com/office/drawing/2014/main" val="2333987237"/>
                    </a:ext>
                  </a:extLst>
                </a:gridCol>
                <a:gridCol w="3973484">
                  <a:extLst>
                    <a:ext uri="{9D8B030D-6E8A-4147-A177-3AD203B41FA5}">
                      <a16:colId xmlns:a16="http://schemas.microsoft.com/office/drawing/2014/main" val="225486631"/>
                    </a:ext>
                  </a:extLst>
                </a:gridCol>
              </a:tblGrid>
              <a:tr h="1802167">
                <a:tc>
                  <a:txBody>
                    <a:bodyPr/>
                    <a:lstStyle/>
                    <a:p>
                      <a:pPr algn="just"/>
                      <a:r>
                        <a:rPr lang="zh-CN" sz="3200" kern="100" dirty="0">
                          <a:effectLst/>
                          <a:latin typeface="宋体" panose="02010600030101010101" pitchFamily="2" charset="-122"/>
                          <a:ea typeface="宋体" panose="02010600030101010101" pitchFamily="2" charset="-122"/>
                        </a:rPr>
                        <a:t>测试内容</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3200" kern="100" dirty="0">
                          <a:effectLst/>
                          <a:latin typeface="宋体" panose="02010600030101010101" pitchFamily="2" charset="-122"/>
                          <a:ea typeface="宋体" panose="02010600030101010101" pitchFamily="2" charset="-122"/>
                        </a:rPr>
                        <a:t>测试结果</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extLst>
                  <a:ext uri="{0D108BD9-81ED-4DB2-BD59-A6C34878D82A}">
                    <a16:rowId xmlns:a16="http://schemas.microsoft.com/office/drawing/2014/main" val="1376241661"/>
                  </a:ext>
                </a:extLst>
              </a:tr>
              <a:tr h="1802167">
                <a:tc>
                  <a:txBody>
                    <a:bodyPr/>
                    <a:lstStyle/>
                    <a:p>
                      <a:pPr algn="just"/>
                      <a:r>
                        <a:rPr lang="zh-CN" sz="3200" kern="100" dirty="0">
                          <a:effectLst/>
                          <a:latin typeface="宋体" panose="02010600030101010101" pitchFamily="2" charset="-122"/>
                          <a:ea typeface="宋体" panose="02010600030101010101" pitchFamily="2" charset="-122"/>
                        </a:rPr>
                        <a:t>认证信息是否正常保存</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3200" kern="100" dirty="0">
                          <a:effectLst/>
                          <a:latin typeface="宋体" panose="02010600030101010101" pitchFamily="2" charset="-122"/>
                          <a:ea typeface="宋体" panose="02010600030101010101" pitchFamily="2" charset="-122"/>
                        </a:rPr>
                        <a:t>是</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38319325"/>
                  </a:ext>
                </a:extLst>
              </a:tr>
              <a:tr h="1802167">
                <a:tc>
                  <a:txBody>
                    <a:bodyPr/>
                    <a:lstStyle/>
                    <a:p>
                      <a:pPr algn="just"/>
                      <a:r>
                        <a:rPr lang="zh-CN" sz="3200" kern="100" dirty="0">
                          <a:effectLst/>
                          <a:latin typeface="宋体" panose="02010600030101010101" pitchFamily="2" charset="-122"/>
                          <a:ea typeface="宋体" panose="02010600030101010101" pitchFamily="2" charset="-122"/>
                        </a:rPr>
                        <a:t>身体信息是否正常保存</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3200" kern="100" dirty="0">
                          <a:effectLst/>
                          <a:latin typeface="宋体" panose="02010600030101010101" pitchFamily="2" charset="-122"/>
                          <a:ea typeface="宋体" panose="02010600030101010101" pitchFamily="2" charset="-122"/>
                        </a:rPr>
                        <a:t>是</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55585896"/>
                  </a:ext>
                </a:extLst>
              </a:tr>
            </a:tbl>
          </a:graphicData>
        </a:graphic>
      </p:graphicFrame>
    </p:spTree>
    <p:extLst>
      <p:ext uri="{BB962C8B-B14F-4D97-AF65-F5344CB8AC3E}">
        <p14:creationId xmlns:p14="http://schemas.microsoft.com/office/powerpoint/2010/main" val="4050669003"/>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791844" y="9619029"/>
            <a:ext cx="2223026" cy="222302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_2"/>
          <p:cNvSpPr txBox="1"/>
          <p:nvPr/>
        </p:nvSpPr>
        <p:spPr>
          <a:xfrm>
            <a:off x="5796493" y="2596268"/>
            <a:ext cx="12791013" cy="933589"/>
          </a:xfrm>
          <a:prstGeom prst="rect">
            <a:avLst/>
          </a:prstGeom>
          <a:ln w="12700">
            <a:miter lim="400000"/>
          </a:ln>
        </p:spPr>
        <p:txBody>
          <a:bodyPr wrap="square" lIns="50800" tIns="50800" rIns="50800" bIns="50800">
            <a:spAutoFit/>
          </a:bodyPr>
          <a:lstStyle/>
          <a:p>
            <a:pPr algn="ctr" latinLnBrk="1" hangingPunct="1">
              <a:lnSpc>
                <a:spcPct val="100000"/>
              </a:lnSpc>
              <a:defRPr sz="7000">
                <a:ln w="12700" cap="flat">
                  <a:solidFill>
                    <a:srgbClr val="000000"/>
                  </a:solidFill>
                  <a:prstDash val="solid"/>
                  <a:miter lim="400000"/>
                </a:ln>
                <a:latin typeface="Roboto"/>
                <a:ea typeface="Roboto"/>
                <a:cs typeface="Roboto"/>
                <a:sym typeface="Roboto"/>
              </a:defRPr>
            </a:pPr>
            <a:r>
              <a:rPr lang="zh-CN" altLang="en-US" sz="5400" b="1" dirty="0">
                <a:ln w="12700" cap="flat">
                  <a:noFill/>
                  <a:prstDash val="solid"/>
                  <a:miter lim="400000"/>
                </a:ln>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项目测试评审</a:t>
            </a:r>
          </a:p>
        </p:txBody>
      </p:sp>
      <p:grpSp>
        <p:nvGrpSpPr>
          <p:cNvPr id="15" name="组合 14"/>
          <p:cNvGrpSpPr/>
          <p:nvPr/>
        </p:nvGrpSpPr>
        <p:grpSpPr>
          <a:xfrm>
            <a:off x="2" y="1018472"/>
            <a:ext cx="24384000" cy="518831"/>
            <a:chOff x="2" y="749019"/>
            <a:chExt cx="24384000" cy="518831"/>
          </a:xfrm>
        </p:grpSpPr>
        <p:grpSp>
          <p:nvGrpSpPr>
            <p:cNvPr id="20" name="组合 19"/>
            <p:cNvGrpSpPr/>
            <p:nvPr/>
          </p:nvGrpSpPr>
          <p:grpSpPr>
            <a:xfrm rot="5400000">
              <a:off x="11945780" y="-11196759"/>
              <a:ext cx="492443" cy="24384000"/>
              <a:chOff x="22959400" y="-27682"/>
              <a:chExt cx="180001" cy="13743682"/>
            </a:xfrm>
          </p:grpSpPr>
          <p:sp>
            <p:nvSpPr>
              <p:cNvPr id="24" name="矩形 23"/>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2959401"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矩形 20"/>
            <p:cNvSpPr/>
            <p:nvPr/>
          </p:nvSpPr>
          <p:spPr>
            <a:xfrm>
              <a:off x="18791665" y="806185"/>
              <a:ext cx="4101446" cy="430887"/>
            </a:xfrm>
            <a:prstGeom prst="rect">
              <a:avLst/>
            </a:prstGeom>
          </p:spPr>
          <p:txBody>
            <a:bodyPr wrap="square" lIns="0" tIns="0" rIns="0" bIns="0">
              <a:spAutoFit/>
            </a:bodyPr>
            <a:lstStyle/>
            <a:p>
              <a:pPr algn="dist">
                <a:defRPr/>
              </a:pPr>
              <a:r>
                <a:rPr lang="zh-CN" altLang="en-US" sz="2800" dirty="0">
                  <a:solidFill>
                    <a:srgbClr val="42465F"/>
                  </a:solidFill>
                  <a:latin typeface="宋体" panose="02010600030101010101" pitchFamily="2" charset="-122"/>
                  <a:ea typeface="宋体" panose="02010600030101010101" pitchFamily="2" charset="-122"/>
                  <a:cs typeface="阿里巴巴普惠体 M" panose="00020600040101010101" pitchFamily="18" charset="-122"/>
                </a:rPr>
                <a:t>软件测试</a:t>
              </a:r>
            </a:p>
          </p:txBody>
        </p:sp>
        <p:sp>
          <p:nvSpPr>
            <p:cNvPr id="23" name="矩形 22"/>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华文中宋" panose="02010600040101010101" pitchFamily="2" charset="-122"/>
                  <a:ea typeface="华文中宋" panose="02010600040101010101" pitchFamily="2" charset="-122"/>
                  <a:cs typeface="阿里巴巴普惠体 M" panose="00020600040101010101" pitchFamily="18" charset="-122"/>
                </a:rPr>
                <a:t>05</a:t>
              </a:r>
              <a:endParaRPr lang="zh-CN" altLang="en-US" sz="3200" dirty="0">
                <a:solidFill>
                  <a:schemeClr val="bg1"/>
                </a:solidFill>
                <a:latin typeface="华文中宋" panose="02010600040101010101" pitchFamily="2" charset="-122"/>
                <a:ea typeface="华文中宋" panose="02010600040101010101" pitchFamily="2" charset="-122"/>
                <a:cs typeface="阿里巴巴普惠体 M" panose="00020600040101010101" pitchFamily="18" charset="-122"/>
              </a:endParaRPr>
            </a:p>
          </p:txBody>
        </p:sp>
      </p:grpSp>
      <p:sp>
        <p:nvSpPr>
          <p:cNvPr id="29" name="椭圆 28"/>
          <p:cNvSpPr/>
          <p:nvPr/>
        </p:nvSpPr>
        <p:spPr>
          <a:xfrm>
            <a:off x="21965962" y="3928858"/>
            <a:ext cx="686354"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180A91F-E3C1-AEA5-E02D-C0A3A8EB089B}"/>
              </a:ext>
            </a:extLst>
          </p:cNvPr>
          <p:cNvSpPr txBox="1"/>
          <p:nvPr/>
        </p:nvSpPr>
        <p:spPr>
          <a:xfrm>
            <a:off x="1123560" y="3687260"/>
            <a:ext cx="12200020" cy="584775"/>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3200" b="1" kern="100" dirty="0">
                <a:effectLst/>
                <a:latin typeface="Times New Roman" panose="02020603050405020304" pitchFamily="18" charset="0"/>
                <a:ea typeface="宋体" panose="02010600030101010101" pitchFamily="2" charset="-122"/>
                <a:cs typeface="Times New Roman" panose="02020603050405020304" pitchFamily="18" charset="0"/>
              </a:rPr>
              <a:t>运动模块</a:t>
            </a:r>
            <a:endParaRPr lang="zh-CN" altLang="zh-CN" sz="32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68262F5F-4D25-9201-949A-A0B32BCB975F}"/>
              </a:ext>
            </a:extLst>
          </p:cNvPr>
          <p:cNvGraphicFramePr>
            <a:graphicFrameLocks noGrp="1"/>
          </p:cNvGraphicFramePr>
          <p:nvPr>
            <p:extLst>
              <p:ext uri="{D42A27DB-BD31-4B8C-83A1-F6EECF244321}">
                <p14:modId xmlns:p14="http://schemas.microsoft.com/office/powerpoint/2010/main" val="44087147"/>
              </p:ext>
            </p:extLst>
          </p:nvPr>
        </p:nvGraphicFramePr>
        <p:xfrm>
          <a:off x="1123560" y="4648529"/>
          <a:ext cx="10775673" cy="4644966"/>
        </p:xfrm>
        <a:graphic>
          <a:graphicData uri="http://schemas.openxmlformats.org/drawingml/2006/table">
            <a:tbl>
              <a:tblPr firstRow="1" firstCol="1" bandRow="1">
                <a:tableStyleId>{5C22544A-7EE6-4342-B048-85BDC9FD1C3A}</a:tableStyleId>
              </a:tblPr>
              <a:tblGrid>
                <a:gridCol w="6625739">
                  <a:extLst>
                    <a:ext uri="{9D8B030D-6E8A-4147-A177-3AD203B41FA5}">
                      <a16:colId xmlns:a16="http://schemas.microsoft.com/office/drawing/2014/main" val="3905522000"/>
                    </a:ext>
                  </a:extLst>
                </a:gridCol>
                <a:gridCol w="4149934">
                  <a:extLst>
                    <a:ext uri="{9D8B030D-6E8A-4147-A177-3AD203B41FA5}">
                      <a16:colId xmlns:a16="http://schemas.microsoft.com/office/drawing/2014/main" val="2632905522"/>
                    </a:ext>
                  </a:extLst>
                </a:gridCol>
              </a:tblGrid>
              <a:tr h="774161">
                <a:tc>
                  <a:txBody>
                    <a:bodyPr/>
                    <a:lstStyle/>
                    <a:p>
                      <a:pPr algn="l"/>
                      <a:r>
                        <a:rPr lang="zh-CN" sz="3200" kern="100" dirty="0">
                          <a:effectLst/>
                          <a:latin typeface="宋体" panose="02010600030101010101" pitchFamily="2" charset="-122"/>
                          <a:ea typeface="宋体" panose="02010600030101010101" pitchFamily="2" charset="-122"/>
                        </a:rPr>
                        <a:t>测试内容</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l"/>
                      <a:r>
                        <a:rPr lang="zh-CN" sz="3200" kern="100" dirty="0">
                          <a:effectLst/>
                          <a:latin typeface="宋体" panose="02010600030101010101" pitchFamily="2" charset="-122"/>
                          <a:ea typeface="宋体" panose="02010600030101010101" pitchFamily="2" charset="-122"/>
                        </a:rPr>
                        <a:t>测试结果</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extLst>
                  <a:ext uri="{0D108BD9-81ED-4DB2-BD59-A6C34878D82A}">
                    <a16:rowId xmlns:a16="http://schemas.microsoft.com/office/drawing/2014/main" val="2754856648"/>
                  </a:ext>
                </a:extLst>
              </a:tr>
              <a:tr h="774161">
                <a:tc>
                  <a:txBody>
                    <a:bodyPr/>
                    <a:lstStyle/>
                    <a:p>
                      <a:pPr algn="l"/>
                      <a:r>
                        <a:rPr lang="zh-CN" sz="3200" kern="100" dirty="0">
                          <a:effectLst/>
                          <a:latin typeface="宋体" panose="02010600030101010101" pitchFamily="2" charset="-122"/>
                          <a:ea typeface="宋体" panose="02010600030101010101" pitchFamily="2" charset="-122"/>
                        </a:rPr>
                        <a:t>是否持续计步</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l"/>
                      <a:r>
                        <a:rPr lang="zh-CN" sz="3200" kern="100">
                          <a:effectLst/>
                          <a:latin typeface="宋体" panose="02010600030101010101" pitchFamily="2" charset="-122"/>
                          <a:ea typeface="宋体" panose="02010600030101010101" pitchFamily="2" charset="-122"/>
                        </a:rPr>
                        <a:t>是</a:t>
                      </a:r>
                      <a:endParaRPr lang="zh-CN" sz="3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54733498"/>
                  </a:ext>
                </a:extLst>
              </a:tr>
              <a:tr h="774161">
                <a:tc>
                  <a:txBody>
                    <a:bodyPr/>
                    <a:lstStyle/>
                    <a:p>
                      <a:pPr algn="l"/>
                      <a:r>
                        <a:rPr lang="zh-CN" sz="3200" kern="100" dirty="0">
                          <a:effectLst/>
                          <a:latin typeface="宋体" panose="02010600030101010101" pitchFamily="2" charset="-122"/>
                          <a:ea typeface="宋体" panose="02010600030101010101" pitchFamily="2" charset="-122"/>
                        </a:rPr>
                        <a:t>运动轨迹是否上传</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l"/>
                      <a:r>
                        <a:rPr lang="zh-CN" sz="3200" kern="100">
                          <a:effectLst/>
                          <a:latin typeface="宋体" panose="02010600030101010101" pitchFamily="2" charset="-122"/>
                          <a:ea typeface="宋体" panose="02010600030101010101" pitchFamily="2" charset="-122"/>
                        </a:rPr>
                        <a:t>是</a:t>
                      </a:r>
                      <a:endParaRPr lang="zh-CN" sz="3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45434152"/>
                  </a:ext>
                </a:extLst>
              </a:tr>
              <a:tr h="774161">
                <a:tc>
                  <a:txBody>
                    <a:bodyPr/>
                    <a:lstStyle/>
                    <a:p>
                      <a:pPr algn="l"/>
                      <a:r>
                        <a:rPr lang="zh-CN" sz="3200" kern="100">
                          <a:effectLst/>
                          <a:latin typeface="宋体" panose="02010600030101010101" pitchFamily="2" charset="-122"/>
                          <a:ea typeface="宋体" panose="02010600030101010101" pitchFamily="2" charset="-122"/>
                        </a:rPr>
                        <a:t>历史运动轨迹能够查看</a:t>
                      </a:r>
                      <a:endParaRPr lang="zh-CN" sz="3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l"/>
                      <a:r>
                        <a:rPr lang="zh-CN" sz="3200" kern="100" dirty="0">
                          <a:effectLst/>
                          <a:latin typeface="宋体" panose="02010600030101010101" pitchFamily="2" charset="-122"/>
                          <a:ea typeface="宋体" panose="02010600030101010101" pitchFamily="2" charset="-122"/>
                        </a:rPr>
                        <a:t>是</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32470458"/>
                  </a:ext>
                </a:extLst>
              </a:tr>
              <a:tr h="774161">
                <a:tc>
                  <a:txBody>
                    <a:bodyPr/>
                    <a:lstStyle/>
                    <a:p>
                      <a:pPr algn="l"/>
                      <a:r>
                        <a:rPr lang="zh-CN" sz="3200" kern="100" dirty="0">
                          <a:effectLst/>
                          <a:latin typeface="宋体" panose="02010600030101010101" pitchFamily="2" charset="-122"/>
                          <a:ea typeface="宋体" panose="02010600030101010101" pitchFamily="2" charset="-122"/>
                        </a:rPr>
                        <a:t>是否能查看个人打卡</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l"/>
                      <a:r>
                        <a:rPr lang="zh-CN" sz="3200" kern="100" dirty="0">
                          <a:effectLst/>
                          <a:latin typeface="宋体" panose="02010600030101010101" pitchFamily="2" charset="-122"/>
                          <a:ea typeface="宋体" panose="02010600030101010101" pitchFamily="2" charset="-122"/>
                        </a:rPr>
                        <a:t>是</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15106354"/>
                  </a:ext>
                </a:extLst>
              </a:tr>
              <a:tr h="774161">
                <a:tc>
                  <a:txBody>
                    <a:bodyPr/>
                    <a:lstStyle/>
                    <a:p>
                      <a:pPr algn="l"/>
                      <a:r>
                        <a:rPr lang="zh-CN" sz="3200" kern="100" dirty="0">
                          <a:effectLst/>
                          <a:latin typeface="宋体" panose="02010600030101010101" pitchFamily="2" charset="-122"/>
                          <a:ea typeface="宋体" panose="02010600030101010101" pitchFamily="2" charset="-122"/>
                        </a:rPr>
                        <a:t>是否能查看个人运动日记</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l"/>
                      <a:r>
                        <a:rPr lang="zh-CN" sz="3200" kern="100" dirty="0">
                          <a:effectLst/>
                          <a:latin typeface="宋体" panose="02010600030101010101" pitchFamily="2" charset="-122"/>
                          <a:ea typeface="宋体" panose="02010600030101010101" pitchFamily="2" charset="-122"/>
                        </a:rPr>
                        <a:t>是</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56276576"/>
                  </a:ext>
                </a:extLst>
              </a:tr>
            </a:tbl>
          </a:graphicData>
        </a:graphic>
      </p:graphicFrame>
      <p:graphicFrame>
        <p:nvGraphicFramePr>
          <p:cNvPr id="9" name="表格 8">
            <a:extLst>
              <a:ext uri="{FF2B5EF4-FFF2-40B4-BE49-F238E27FC236}">
                <a16:creationId xmlns:a16="http://schemas.microsoft.com/office/drawing/2014/main" id="{1D3E4ABC-CBA8-5231-4B61-DE484517D72E}"/>
              </a:ext>
            </a:extLst>
          </p:cNvPr>
          <p:cNvGraphicFramePr>
            <a:graphicFrameLocks noGrp="1"/>
          </p:cNvGraphicFramePr>
          <p:nvPr>
            <p:extLst>
              <p:ext uri="{D42A27DB-BD31-4B8C-83A1-F6EECF244321}">
                <p14:modId xmlns:p14="http://schemas.microsoft.com/office/powerpoint/2010/main" val="85191842"/>
              </p:ext>
            </p:extLst>
          </p:nvPr>
        </p:nvGraphicFramePr>
        <p:xfrm>
          <a:off x="12192000" y="4615212"/>
          <a:ext cx="11400157" cy="4678284"/>
        </p:xfrm>
        <a:graphic>
          <a:graphicData uri="http://schemas.openxmlformats.org/drawingml/2006/table">
            <a:tbl>
              <a:tblPr firstRow="1" firstCol="1" bandRow="1">
                <a:tableStyleId>{5C22544A-7EE6-4342-B048-85BDC9FD1C3A}</a:tableStyleId>
              </a:tblPr>
              <a:tblGrid>
                <a:gridCol w="7009720">
                  <a:extLst>
                    <a:ext uri="{9D8B030D-6E8A-4147-A177-3AD203B41FA5}">
                      <a16:colId xmlns:a16="http://schemas.microsoft.com/office/drawing/2014/main" val="1406687422"/>
                    </a:ext>
                  </a:extLst>
                </a:gridCol>
                <a:gridCol w="4390437">
                  <a:extLst>
                    <a:ext uri="{9D8B030D-6E8A-4147-A177-3AD203B41FA5}">
                      <a16:colId xmlns:a16="http://schemas.microsoft.com/office/drawing/2014/main" val="3958366369"/>
                    </a:ext>
                  </a:extLst>
                </a:gridCol>
              </a:tblGrid>
              <a:tr h="1232701">
                <a:tc>
                  <a:txBody>
                    <a:bodyPr/>
                    <a:lstStyle/>
                    <a:p>
                      <a:pPr algn="just"/>
                      <a:r>
                        <a:rPr lang="zh-CN" sz="3200" kern="100" dirty="0">
                          <a:effectLst/>
                          <a:latin typeface="宋体" panose="02010600030101010101" pitchFamily="2" charset="-122"/>
                          <a:ea typeface="宋体" panose="02010600030101010101" pitchFamily="2" charset="-122"/>
                        </a:rPr>
                        <a:t>测试内容</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3200" kern="100" dirty="0">
                          <a:effectLst/>
                          <a:latin typeface="宋体" panose="02010600030101010101" pitchFamily="2" charset="-122"/>
                          <a:ea typeface="宋体" panose="02010600030101010101" pitchFamily="2" charset="-122"/>
                        </a:rPr>
                        <a:t>测试结果</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extLst>
                  <a:ext uri="{0D108BD9-81ED-4DB2-BD59-A6C34878D82A}">
                    <a16:rowId xmlns:a16="http://schemas.microsoft.com/office/drawing/2014/main" val="3236157839"/>
                  </a:ext>
                </a:extLst>
              </a:tr>
              <a:tr h="1158189">
                <a:tc>
                  <a:txBody>
                    <a:bodyPr/>
                    <a:lstStyle/>
                    <a:p>
                      <a:pPr algn="just"/>
                      <a:r>
                        <a:rPr lang="zh-CN" sz="3200" kern="100" dirty="0">
                          <a:effectLst/>
                          <a:latin typeface="宋体" panose="02010600030101010101" pitchFamily="2" charset="-122"/>
                          <a:ea typeface="宋体" panose="02010600030101010101" pitchFamily="2" charset="-122"/>
                        </a:rPr>
                        <a:t>是否能查看其他用户公开动态</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3200" kern="100" dirty="0">
                          <a:effectLst/>
                          <a:latin typeface="宋体" panose="02010600030101010101" pitchFamily="2" charset="-122"/>
                          <a:ea typeface="宋体" panose="02010600030101010101" pitchFamily="2" charset="-122"/>
                        </a:rPr>
                        <a:t>是</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61460220"/>
                  </a:ext>
                </a:extLst>
              </a:tr>
              <a:tr h="1054693">
                <a:tc>
                  <a:txBody>
                    <a:bodyPr/>
                    <a:lstStyle/>
                    <a:p>
                      <a:pPr algn="just"/>
                      <a:r>
                        <a:rPr lang="zh-CN" sz="3200" kern="100" dirty="0">
                          <a:effectLst/>
                          <a:latin typeface="宋体" panose="02010600030101010101" pitchFamily="2" charset="-122"/>
                          <a:ea typeface="宋体" panose="02010600030101010101" pitchFamily="2" charset="-122"/>
                        </a:rPr>
                        <a:t>是否能点赞、评论</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3200" kern="100" dirty="0">
                          <a:effectLst/>
                          <a:latin typeface="宋体" panose="02010600030101010101" pitchFamily="2" charset="-122"/>
                          <a:ea typeface="宋体" panose="02010600030101010101" pitchFamily="2" charset="-122"/>
                        </a:rPr>
                        <a:t>是</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046855"/>
                  </a:ext>
                </a:extLst>
              </a:tr>
              <a:tr h="1232701">
                <a:tc>
                  <a:txBody>
                    <a:bodyPr/>
                    <a:lstStyle/>
                    <a:p>
                      <a:pPr algn="just"/>
                      <a:r>
                        <a:rPr lang="zh-CN" sz="3200" kern="100" dirty="0">
                          <a:effectLst/>
                          <a:latin typeface="宋体" panose="02010600030101010101" pitchFamily="2" charset="-122"/>
                          <a:ea typeface="宋体" panose="02010600030101010101" pitchFamily="2" charset="-122"/>
                        </a:rPr>
                        <a:t>是否能发布</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solidFill>
                      <a:schemeClr val="tx2">
                        <a:lumMod val="60000"/>
                        <a:lumOff val="40000"/>
                      </a:schemeClr>
                    </a:solidFill>
                  </a:tcPr>
                </a:tc>
                <a:tc>
                  <a:txBody>
                    <a:bodyPr/>
                    <a:lstStyle/>
                    <a:p>
                      <a:pPr algn="just"/>
                      <a:r>
                        <a:rPr lang="zh-CN" sz="3200" kern="100" dirty="0">
                          <a:effectLst/>
                          <a:latin typeface="宋体" panose="02010600030101010101" pitchFamily="2" charset="-122"/>
                          <a:ea typeface="宋体" panose="02010600030101010101" pitchFamily="2" charset="-122"/>
                        </a:rPr>
                        <a:t>是</a:t>
                      </a:r>
                      <a:endParaRPr lang="zh-CN" sz="3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7272410"/>
                  </a:ext>
                </a:extLst>
              </a:tr>
            </a:tbl>
          </a:graphicData>
        </a:graphic>
      </p:graphicFrame>
    </p:spTree>
    <p:extLst>
      <p:ext uri="{BB962C8B-B14F-4D97-AF65-F5344CB8AC3E}">
        <p14:creationId xmlns:p14="http://schemas.microsoft.com/office/powerpoint/2010/main" val="869093986"/>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069797" y="22167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81897" y="3547899"/>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240246" y="3619500"/>
            <a:ext cx="746886" cy="746884"/>
            <a:chOff x="12414816" y="12344400"/>
            <a:chExt cx="1056518" cy="1056516"/>
          </a:xfrm>
        </p:grpSpPr>
        <p:sp>
          <p:nvSpPr>
            <p:cNvPr id="16" name="椭圆 1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5240246" y="9342359"/>
            <a:ext cx="746886" cy="746884"/>
            <a:chOff x="12414816" y="12344400"/>
            <a:chExt cx="1056518" cy="1056516"/>
          </a:xfrm>
        </p:grpSpPr>
        <p:sp>
          <p:nvSpPr>
            <p:cNvPr id="26" name="椭圆 2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104072" y="5334461"/>
            <a:ext cx="10432664" cy="2400657"/>
          </a:xfrm>
          <a:prstGeom prst="rect">
            <a:avLst/>
          </a:prstGeom>
          <a:noFill/>
        </p:spPr>
        <p:txBody>
          <a:bodyPr wrap="none" rtlCol="0">
            <a:spAutoFit/>
          </a:bodyPr>
          <a:lstStyle/>
          <a:p>
            <a:pPr algn="ctr"/>
            <a:r>
              <a:rPr lang="en-US" altLang="zh-CN"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6.</a:t>
            </a:r>
            <a:r>
              <a:rPr lang="zh-CN" altLang="en-US" sz="15000" dirty="0">
                <a:solidFill>
                  <a:srgbClr val="42465F"/>
                </a:solidFill>
                <a:latin typeface="宋体" panose="02010600030101010101" pitchFamily="2" charset="-122"/>
                <a:ea typeface="阿里巴巴普惠体 B" panose="00020600040101010101" pitchFamily="18" charset="-122"/>
                <a:cs typeface="阿里巴巴普惠体 B" panose="00020600040101010101" pitchFamily="18" charset="-122"/>
              </a:rPr>
              <a:t>问题</a:t>
            </a:r>
            <a:r>
              <a:rPr lang="en-US" altLang="zh-CN" sz="15000" dirty="0">
                <a:solidFill>
                  <a:srgbClr val="42465F"/>
                </a:solidFill>
                <a:latin typeface="宋体" panose="02010600030101010101" pitchFamily="2" charset="-122"/>
                <a:ea typeface="阿里巴巴普惠体 B" panose="00020600040101010101" pitchFamily="18" charset="-122"/>
                <a:cs typeface="阿里巴巴普惠体 B" panose="00020600040101010101" pitchFamily="18" charset="-122"/>
              </a:rPr>
              <a:t>&amp;</a:t>
            </a:r>
            <a:r>
              <a:rPr lang="zh-CN" altLang="en-US" sz="15000" dirty="0">
                <a:solidFill>
                  <a:srgbClr val="42465F"/>
                </a:solidFill>
                <a:latin typeface="宋体" panose="02010600030101010101" pitchFamily="2" charset="-122"/>
                <a:ea typeface="阿里巴巴普惠体 B" panose="00020600040101010101" pitchFamily="18" charset="-122"/>
                <a:cs typeface="阿里巴巴普惠体 B" panose="00020600040101010101" pitchFamily="18" charset="-122"/>
              </a:rPr>
              <a:t>解决</a:t>
            </a:r>
          </a:p>
        </p:txBody>
      </p:sp>
      <p:sp>
        <p:nvSpPr>
          <p:cNvPr id="40" name="椭圆 39"/>
          <p:cNvSpPr/>
          <p:nvPr/>
        </p:nvSpPr>
        <p:spPr>
          <a:xfrm>
            <a:off x="19065556" y="1558859"/>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38271" y="11095996"/>
            <a:ext cx="1123014" cy="112301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526471" y="2724815"/>
            <a:ext cx="746886" cy="746884"/>
            <a:chOff x="12414816" y="12344400"/>
            <a:chExt cx="1056518" cy="1056516"/>
          </a:xfrm>
        </p:grpSpPr>
        <p:sp>
          <p:nvSpPr>
            <p:cNvPr id="36" name="椭圆 35"/>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0069797" y="10495483"/>
            <a:ext cx="746886" cy="746884"/>
            <a:chOff x="12414816" y="12344400"/>
            <a:chExt cx="1056518" cy="1056516"/>
          </a:xfrm>
        </p:grpSpPr>
        <p:sp>
          <p:nvSpPr>
            <p:cNvPr id="42" name="椭圆 41"/>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7844674" y="7804595"/>
            <a:ext cx="9423200" cy="615553"/>
          </a:xfrm>
          <a:prstGeom prst="rect">
            <a:avLst/>
          </a:prstGeom>
        </p:spPr>
        <p:txBody>
          <a:bodyPr wrap="square" lIns="0" tIns="0" rIns="0" bIns="0">
            <a:spAutoFit/>
          </a:bodyPr>
          <a:lstStyle/>
          <a:p>
            <a:pPr algn="ctr">
              <a:defRPr/>
            </a:pPr>
            <a:r>
              <a:rPr lang="en-US" altLang="zh-CN" sz="4000" dirty="0">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Problems and solutions</a:t>
            </a:r>
          </a:p>
        </p:txBody>
      </p:sp>
      <p:sp>
        <p:nvSpPr>
          <p:cNvPr id="51" name="矩形 50"/>
          <p:cNvSpPr/>
          <p:nvPr/>
        </p:nvSpPr>
        <p:spPr>
          <a:xfrm>
            <a:off x="16597745" y="1119679"/>
            <a:ext cx="6541655" cy="1015663"/>
          </a:xfrm>
          <a:prstGeom prst="rect">
            <a:avLst/>
          </a:prstGeom>
        </p:spPr>
        <p:txBody>
          <a:bodyPr wrap="square" lIns="0" tIns="0" rIns="0" bIns="0">
            <a:spAutoFit/>
          </a:bodyPr>
          <a:lstStyle/>
          <a:p>
            <a:pPr algn="r">
              <a:defRPr/>
            </a:pPr>
            <a:r>
              <a:rPr lang="en-US" altLang="zh-CN"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rPr>
              <a:t>PART.06</a:t>
            </a:r>
            <a:endParaRPr lang="zh-CN" altLang="en-US"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endParaRPr>
          </a:p>
        </p:txBody>
      </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2355926"/>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4" name="组合 233"/>
          <p:cNvGrpSpPr/>
          <p:nvPr/>
        </p:nvGrpSpPr>
        <p:grpSpPr>
          <a:xfrm>
            <a:off x="1" y="889981"/>
            <a:ext cx="24384000" cy="830997"/>
            <a:chOff x="1" y="620528"/>
            <a:chExt cx="24384000" cy="830997"/>
          </a:xfrm>
        </p:grpSpPr>
        <p:grpSp>
          <p:nvGrpSpPr>
            <p:cNvPr id="245" name="组合 244"/>
            <p:cNvGrpSpPr/>
            <p:nvPr/>
          </p:nvGrpSpPr>
          <p:grpSpPr>
            <a:xfrm rot="5400000">
              <a:off x="11945781" y="-11196792"/>
              <a:ext cx="492440" cy="24384000"/>
              <a:chOff x="22959400" y="-27682"/>
              <a:chExt cx="180000" cy="13743682"/>
            </a:xfrm>
          </p:grpSpPr>
          <p:sp>
            <p:nvSpPr>
              <p:cNvPr id="249" name="矩形 248"/>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0" name="矩形 249"/>
              <p:cNvSpPr/>
              <p:nvPr/>
            </p:nvSpPr>
            <p:spPr>
              <a:xfrm>
                <a:off x="22959400"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47" name="矩形 246"/>
            <p:cNvSpPr/>
            <p:nvPr/>
          </p:nvSpPr>
          <p:spPr>
            <a:xfrm>
              <a:off x="9131884" y="620528"/>
              <a:ext cx="5488305" cy="830997"/>
            </a:xfrm>
            <a:prstGeom prst="rect">
              <a:avLst/>
            </a:prstGeom>
          </p:spPr>
          <p:txBody>
            <a:bodyPr wrap="square" lIns="0" tIns="0" rIns="0" bIns="0">
              <a:spAutoFit/>
            </a:bodyPr>
            <a:lstStyle/>
            <a:p>
              <a:pPr>
                <a:defRPr/>
              </a:pPr>
              <a:r>
                <a:rPr lang="zh-CN" altLang="en-US" sz="5400" dirty="0">
                  <a:ln>
                    <a:solidFill>
                      <a:srgbClr val="42465F"/>
                    </a:solidFill>
                  </a:ln>
                  <a:solidFill>
                    <a:srgbClr val="42465F"/>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遇到的问题及解决</a:t>
              </a:r>
              <a:endParaRPr lang="en-US" altLang="zh-CN" sz="5400" dirty="0">
                <a:ln>
                  <a:solidFill>
                    <a:srgbClr val="42465F"/>
                  </a:solidFill>
                </a:ln>
                <a:solidFill>
                  <a:srgbClr val="42465F"/>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248" name="矩形 247"/>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              </a:t>
              </a:r>
              <a:endParaRPr lang="zh-CN" altLang="en-US"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pic>
        <p:nvPicPr>
          <p:cNvPr id="2" name="图片 1">
            <a:extLst>
              <a:ext uri="{FF2B5EF4-FFF2-40B4-BE49-F238E27FC236}">
                <a16:creationId xmlns:a16="http://schemas.microsoft.com/office/drawing/2014/main" id="{3786BA92-8816-51C3-7D64-4072E8C96269}"/>
              </a:ext>
            </a:extLst>
          </p:cNvPr>
          <p:cNvPicPr>
            <a:picLocks noChangeAspect="1"/>
          </p:cNvPicPr>
          <p:nvPr/>
        </p:nvPicPr>
        <p:blipFill rotWithShape="1">
          <a:blip r:embed="rId2">
            <a:clrChange>
              <a:clrFrom>
                <a:srgbClr val="F6FCFC"/>
              </a:clrFrom>
              <a:clrTo>
                <a:srgbClr val="F6FCFC">
                  <a:alpha val="0"/>
                </a:srgbClr>
              </a:clrTo>
            </a:clrChange>
            <a:extLst>
              <a:ext uri="{28A0092B-C50C-407E-A947-70E740481C1C}">
                <a14:useLocalDpi xmlns:a14="http://schemas.microsoft.com/office/drawing/2010/main" val="0"/>
              </a:ext>
            </a:extLst>
          </a:blip>
          <a:srcRect t="412" b="823"/>
          <a:stretch>
            <a:fillRect/>
          </a:stretch>
        </p:blipFill>
        <p:spPr>
          <a:xfrm>
            <a:off x="0" y="0"/>
            <a:ext cx="7477858" cy="13716000"/>
          </a:xfrm>
          <a:prstGeom prst="rect">
            <a:avLst/>
          </a:prstGeom>
        </p:spPr>
      </p:pic>
      <p:grpSp>
        <p:nvGrpSpPr>
          <p:cNvPr id="4906" name="Group"/>
          <p:cNvGrpSpPr/>
          <p:nvPr/>
        </p:nvGrpSpPr>
        <p:grpSpPr>
          <a:xfrm>
            <a:off x="6861351" y="5161494"/>
            <a:ext cx="1867202" cy="1905001"/>
            <a:chOff x="0" y="0"/>
            <a:chExt cx="1905000" cy="1905000"/>
          </a:xfrm>
        </p:grpSpPr>
        <p:sp>
          <p:nvSpPr>
            <p:cNvPr id="4904" name="Circle"/>
            <p:cNvSpPr/>
            <p:nvPr/>
          </p:nvSpPr>
          <p:spPr>
            <a:xfrm>
              <a:off x="0" y="0"/>
              <a:ext cx="1905000" cy="1905000"/>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4905" name="02"/>
            <p:cNvSpPr txBox="1"/>
            <p:nvPr/>
          </p:nvSpPr>
          <p:spPr>
            <a:xfrm>
              <a:off x="502159" y="381000"/>
              <a:ext cx="1006685" cy="1179809"/>
            </a:xfrm>
            <a:prstGeom prst="rect">
              <a:avLst/>
            </a:prstGeom>
            <a:noFill/>
            <a:ln w="12700" cap="flat">
              <a:noFill/>
              <a:miter lim="400000"/>
            </a:ln>
            <a:effectLst/>
          </p:spPr>
          <p:txBody>
            <a:bodyPr wrap="none" lIns="50800" tIns="50800" rIns="50800" bIns="50800" numCol="1" anchor="t">
              <a:spAutoFit/>
            </a:bodyPr>
            <a:lstStyle>
              <a:lvl1pPr algn="r">
                <a:lnSpc>
                  <a:spcPct val="100000"/>
                </a:lnSpc>
                <a:defRPr sz="7000" b="1">
                  <a:ln w="12700" cap="flat">
                    <a:solidFill>
                      <a:srgbClr val="525E76"/>
                    </a:solidFill>
                    <a:prstDash val="solid"/>
                    <a:miter lim="400000"/>
                  </a:ln>
                  <a:noFill/>
                  <a:latin typeface="Roboto"/>
                  <a:ea typeface="Roboto"/>
                  <a:cs typeface="Roboto"/>
                  <a:sym typeface="Roboto"/>
                </a:defRPr>
              </a:lvl1pPr>
            </a:lstStyle>
            <a:p>
              <a:r>
                <a:rPr dirty="0">
                  <a:ln w="38100" cap="flat">
                    <a:solidFill>
                      <a:srgbClr val="FFC000"/>
                    </a:solidFill>
                    <a:prstDash val="solid"/>
                    <a:miter lim="400000"/>
                  </a:ln>
                  <a:latin typeface="宋体" panose="02010600030101010101" pitchFamily="2" charset="-122"/>
                  <a:ea typeface="宋体" panose="02010600030101010101" pitchFamily="2" charset="-122"/>
                  <a:cs typeface="阿里巴巴普惠体 R" panose="00020600040101010101" pitchFamily="18" charset="-122"/>
                </a:rPr>
                <a:t>02</a:t>
              </a:r>
            </a:p>
          </p:txBody>
        </p:sp>
      </p:grpSp>
      <p:sp>
        <p:nvSpPr>
          <p:cNvPr id="241" name="椭圆 240"/>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椭圆 241"/>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椭圆 242"/>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椭圆 250"/>
          <p:cNvSpPr/>
          <p:nvPr/>
        </p:nvSpPr>
        <p:spPr>
          <a:xfrm>
            <a:off x="4496644" y="7580093"/>
            <a:ext cx="672735"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52" name="椭圆 251"/>
          <p:cNvSpPr/>
          <p:nvPr/>
        </p:nvSpPr>
        <p:spPr>
          <a:xfrm>
            <a:off x="6032576" y="10415333"/>
            <a:ext cx="1078454" cy="110028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53" name="椭圆 252"/>
          <p:cNvSpPr/>
          <p:nvPr/>
        </p:nvSpPr>
        <p:spPr>
          <a:xfrm>
            <a:off x="15295993" y="12361556"/>
            <a:ext cx="1078454" cy="110028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54" name="椭圆 253"/>
          <p:cNvSpPr/>
          <p:nvPr/>
        </p:nvSpPr>
        <p:spPr>
          <a:xfrm>
            <a:off x="12498006" y="12775488"/>
            <a:ext cx="672735"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4903" name="Group">
            <a:extLst>
              <a:ext uri="{FF2B5EF4-FFF2-40B4-BE49-F238E27FC236}">
                <a16:creationId xmlns:a16="http://schemas.microsoft.com/office/drawing/2014/main" id="{81F15675-D8BA-E932-B589-912F8E4D4B39}"/>
              </a:ext>
            </a:extLst>
          </p:cNvPr>
          <p:cNvGrpSpPr/>
          <p:nvPr/>
        </p:nvGrpSpPr>
        <p:grpSpPr>
          <a:xfrm>
            <a:off x="5291158" y="2594241"/>
            <a:ext cx="1867202" cy="1905000"/>
            <a:chOff x="0" y="0"/>
            <a:chExt cx="1905000" cy="1905000"/>
          </a:xfrm>
        </p:grpSpPr>
        <p:sp>
          <p:nvSpPr>
            <p:cNvPr id="4907" name="Circle">
              <a:extLst>
                <a:ext uri="{FF2B5EF4-FFF2-40B4-BE49-F238E27FC236}">
                  <a16:creationId xmlns:a16="http://schemas.microsoft.com/office/drawing/2014/main" id="{08B6E2E6-9A9E-2979-70A4-9660D7164094}"/>
                </a:ext>
              </a:extLst>
            </p:cNvPr>
            <p:cNvSpPr/>
            <p:nvPr/>
          </p:nvSpPr>
          <p:spPr>
            <a:xfrm>
              <a:off x="0" y="0"/>
              <a:ext cx="1905000" cy="1905000"/>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4908" name="01">
              <a:extLst>
                <a:ext uri="{FF2B5EF4-FFF2-40B4-BE49-F238E27FC236}">
                  <a16:creationId xmlns:a16="http://schemas.microsoft.com/office/drawing/2014/main" id="{885D5C62-AEBE-0ABF-29B7-8976C4DB01AD}"/>
                </a:ext>
              </a:extLst>
            </p:cNvPr>
            <p:cNvSpPr txBox="1"/>
            <p:nvPr/>
          </p:nvSpPr>
          <p:spPr>
            <a:xfrm>
              <a:off x="508571" y="424258"/>
              <a:ext cx="1000273" cy="1179810"/>
            </a:xfrm>
            <a:prstGeom prst="rect">
              <a:avLst/>
            </a:prstGeom>
            <a:noFill/>
            <a:ln w="12700" cap="flat">
              <a:noFill/>
              <a:miter lim="400000"/>
            </a:ln>
            <a:effectLst/>
          </p:spPr>
          <p:txBody>
            <a:bodyPr wrap="none" lIns="50800" tIns="50800" rIns="50800" bIns="50800" numCol="1" anchor="t">
              <a:spAutoFit/>
            </a:bodyPr>
            <a:lstStyle>
              <a:lvl1pPr algn="r">
                <a:lnSpc>
                  <a:spcPct val="100000"/>
                </a:lnSpc>
                <a:defRPr sz="7000">
                  <a:solidFill>
                    <a:srgbClr val="525E76"/>
                  </a:solidFill>
                  <a:latin typeface="Roboto"/>
                  <a:ea typeface="Roboto"/>
                  <a:cs typeface="Roboto"/>
                  <a:sym typeface="Roboto"/>
                </a:defRPr>
              </a:lvl1pPr>
            </a:lstStyle>
            <a:p>
              <a:r>
                <a:rPr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rPr>
                <a:t>01</a:t>
              </a:r>
            </a:p>
          </p:txBody>
        </p:sp>
      </p:grpSp>
      <p:grpSp>
        <p:nvGrpSpPr>
          <p:cNvPr id="4912" name="Group">
            <a:extLst>
              <a:ext uri="{FF2B5EF4-FFF2-40B4-BE49-F238E27FC236}">
                <a16:creationId xmlns:a16="http://schemas.microsoft.com/office/drawing/2014/main" id="{80A6BDA7-7B4B-7384-2CFA-F2A32133D785}"/>
              </a:ext>
            </a:extLst>
          </p:cNvPr>
          <p:cNvGrpSpPr/>
          <p:nvPr/>
        </p:nvGrpSpPr>
        <p:grpSpPr>
          <a:xfrm>
            <a:off x="6993736" y="9834401"/>
            <a:ext cx="1867202" cy="1905001"/>
            <a:chOff x="0" y="0"/>
            <a:chExt cx="1905000" cy="1905000"/>
          </a:xfrm>
        </p:grpSpPr>
        <p:sp>
          <p:nvSpPr>
            <p:cNvPr id="4913" name="Circle">
              <a:extLst>
                <a:ext uri="{FF2B5EF4-FFF2-40B4-BE49-F238E27FC236}">
                  <a16:creationId xmlns:a16="http://schemas.microsoft.com/office/drawing/2014/main" id="{5AB060D0-1236-BE76-11D6-FFD958E164FE}"/>
                </a:ext>
              </a:extLst>
            </p:cNvPr>
            <p:cNvSpPr/>
            <p:nvPr/>
          </p:nvSpPr>
          <p:spPr>
            <a:xfrm>
              <a:off x="0" y="0"/>
              <a:ext cx="1905000" cy="1905000"/>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4914" name="02">
              <a:extLst>
                <a:ext uri="{FF2B5EF4-FFF2-40B4-BE49-F238E27FC236}">
                  <a16:creationId xmlns:a16="http://schemas.microsoft.com/office/drawing/2014/main" id="{CE2AFB68-B48D-8A12-9CA9-646872A049C3}"/>
                </a:ext>
              </a:extLst>
            </p:cNvPr>
            <p:cNvSpPr txBox="1"/>
            <p:nvPr/>
          </p:nvSpPr>
          <p:spPr>
            <a:xfrm>
              <a:off x="502159" y="381000"/>
              <a:ext cx="1006685" cy="1179809"/>
            </a:xfrm>
            <a:prstGeom prst="rect">
              <a:avLst/>
            </a:prstGeom>
            <a:noFill/>
            <a:ln w="12700" cap="flat">
              <a:noFill/>
              <a:miter lim="400000"/>
            </a:ln>
            <a:effectLst/>
          </p:spPr>
          <p:txBody>
            <a:bodyPr wrap="none" lIns="50800" tIns="50800" rIns="50800" bIns="50800" numCol="1" anchor="t">
              <a:spAutoFit/>
            </a:bodyPr>
            <a:lstStyle>
              <a:lvl1pPr algn="r">
                <a:lnSpc>
                  <a:spcPct val="100000"/>
                </a:lnSpc>
                <a:defRPr sz="7000" b="1">
                  <a:ln w="12700" cap="flat">
                    <a:solidFill>
                      <a:srgbClr val="525E76"/>
                    </a:solidFill>
                    <a:prstDash val="solid"/>
                    <a:miter lim="400000"/>
                  </a:ln>
                  <a:noFill/>
                  <a:latin typeface="Roboto"/>
                  <a:ea typeface="Roboto"/>
                  <a:cs typeface="Roboto"/>
                  <a:sym typeface="Roboto"/>
                </a:defRPr>
              </a:lvl1pPr>
            </a:lstStyle>
            <a:p>
              <a:r>
                <a:rPr dirty="0">
                  <a:ln w="38100" cap="flat">
                    <a:solidFill>
                      <a:srgbClr val="FFC000"/>
                    </a:solidFill>
                    <a:prstDash val="solid"/>
                    <a:miter lim="400000"/>
                  </a:ln>
                  <a:latin typeface="宋体" panose="02010600030101010101" pitchFamily="2" charset="-122"/>
                  <a:ea typeface="宋体" panose="02010600030101010101" pitchFamily="2" charset="-122"/>
                  <a:cs typeface="阿里巴巴普惠体 R" panose="00020600040101010101" pitchFamily="18" charset="-122"/>
                </a:rPr>
                <a:t>0</a:t>
              </a:r>
              <a:r>
                <a:rPr lang="en-US" dirty="0">
                  <a:ln w="38100" cap="flat">
                    <a:solidFill>
                      <a:srgbClr val="FFC000"/>
                    </a:solidFill>
                    <a:prstDash val="solid"/>
                    <a:miter lim="400000"/>
                  </a:ln>
                  <a:latin typeface="宋体" panose="02010600030101010101" pitchFamily="2" charset="-122"/>
                  <a:ea typeface="宋体" panose="02010600030101010101" pitchFamily="2" charset="-122"/>
                  <a:cs typeface="阿里巴巴普惠体 R" panose="00020600040101010101" pitchFamily="18" charset="-122"/>
                </a:rPr>
                <a:t>4</a:t>
              </a:r>
              <a:endParaRPr dirty="0">
                <a:ln w="38100" cap="flat">
                  <a:solidFill>
                    <a:srgbClr val="FFC000"/>
                  </a:solidFill>
                  <a:prstDash val="solid"/>
                  <a:miter lim="400000"/>
                </a:ln>
                <a:latin typeface="宋体" panose="02010600030101010101" pitchFamily="2" charset="-122"/>
                <a:ea typeface="宋体" panose="02010600030101010101" pitchFamily="2" charset="-122"/>
                <a:cs typeface="阿里巴巴普惠体 R" panose="00020600040101010101" pitchFamily="18" charset="-122"/>
              </a:endParaRPr>
            </a:p>
          </p:txBody>
        </p:sp>
      </p:grpSp>
      <p:grpSp>
        <p:nvGrpSpPr>
          <p:cNvPr id="4915" name="Group">
            <a:extLst>
              <a:ext uri="{FF2B5EF4-FFF2-40B4-BE49-F238E27FC236}">
                <a16:creationId xmlns:a16="http://schemas.microsoft.com/office/drawing/2014/main" id="{0F12471F-B341-07E2-EFB7-80B6E7DF7DE7}"/>
              </a:ext>
            </a:extLst>
          </p:cNvPr>
          <p:cNvGrpSpPr/>
          <p:nvPr/>
        </p:nvGrpSpPr>
        <p:grpSpPr>
          <a:xfrm>
            <a:off x="5437284" y="7313947"/>
            <a:ext cx="1867202" cy="1905000"/>
            <a:chOff x="0" y="0"/>
            <a:chExt cx="1905000" cy="1905000"/>
          </a:xfrm>
        </p:grpSpPr>
        <p:sp>
          <p:nvSpPr>
            <p:cNvPr id="4916" name="Circle">
              <a:extLst>
                <a:ext uri="{FF2B5EF4-FFF2-40B4-BE49-F238E27FC236}">
                  <a16:creationId xmlns:a16="http://schemas.microsoft.com/office/drawing/2014/main" id="{C61759D9-6B87-F19E-ED53-0EF50898794A}"/>
                </a:ext>
              </a:extLst>
            </p:cNvPr>
            <p:cNvSpPr/>
            <p:nvPr/>
          </p:nvSpPr>
          <p:spPr>
            <a:xfrm>
              <a:off x="0" y="0"/>
              <a:ext cx="1905000" cy="1905000"/>
            </a:xfrm>
            <a:prstGeom prst="ellipse">
              <a:avLst/>
            </a:prstGeom>
            <a:solidFill>
              <a:srgbClr val="FFFFFF"/>
            </a:solidFill>
            <a:ln w="12700" cap="flat">
              <a:noFill/>
              <a:miter lim="400000"/>
            </a:ln>
            <a:effectLst/>
          </p:spPr>
          <p:txBody>
            <a:bodyPr wrap="square" lIns="50800" tIns="50800" rIns="50800" bIns="50800" numCol="1" anchor="ctr">
              <a:noAutofit/>
            </a:bodyP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sp>
          <p:nvSpPr>
            <p:cNvPr id="4917" name="01">
              <a:extLst>
                <a:ext uri="{FF2B5EF4-FFF2-40B4-BE49-F238E27FC236}">
                  <a16:creationId xmlns:a16="http://schemas.microsoft.com/office/drawing/2014/main" id="{6AC6C4BB-C959-D94F-7EF3-FEF4A5A91496}"/>
                </a:ext>
              </a:extLst>
            </p:cNvPr>
            <p:cNvSpPr txBox="1"/>
            <p:nvPr/>
          </p:nvSpPr>
          <p:spPr>
            <a:xfrm>
              <a:off x="508571" y="424258"/>
              <a:ext cx="1000273" cy="1179810"/>
            </a:xfrm>
            <a:prstGeom prst="rect">
              <a:avLst/>
            </a:prstGeom>
            <a:noFill/>
            <a:ln w="12700" cap="flat">
              <a:noFill/>
              <a:miter lim="400000"/>
            </a:ln>
            <a:effectLst/>
          </p:spPr>
          <p:txBody>
            <a:bodyPr wrap="none" lIns="50800" tIns="50800" rIns="50800" bIns="50800" numCol="1" anchor="t">
              <a:spAutoFit/>
            </a:bodyPr>
            <a:lstStyle>
              <a:lvl1pPr algn="r">
                <a:lnSpc>
                  <a:spcPct val="100000"/>
                </a:lnSpc>
                <a:defRPr sz="7000">
                  <a:solidFill>
                    <a:srgbClr val="525E76"/>
                  </a:solidFill>
                  <a:latin typeface="Roboto"/>
                  <a:ea typeface="Roboto"/>
                  <a:cs typeface="Roboto"/>
                  <a:sym typeface="Roboto"/>
                </a:defRPr>
              </a:lvl1pPr>
            </a:lstStyle>
            <a:p>
              <a:r>
                <a:rPr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rPr>
                <a:t>0</a:t>
              </a:r>
              <a:r>
                <a:rPr lang="en-US"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rPr>
                <a:t>3</a:t>
              </a:r>
              <a:endParaRPr dirty="0">
                <a:solidFill>
                  <a:srgbClr val="42465F"/>
                </a:solidFill>
                <a:latin typeface="宋体" panose="02010600030101010101" pitchFamily="2" charset="-122"/>
                <a:ea typeface="宋体" panose="02010600030101010101" pitchFamily="2" charset="-122"/>
                <a:cs typeface="阿里巴巴普惠体 R" panose="00020600040101010101" pitchFamily="18" charset="-122"/>
              </a:endParaRPr>
            </a:p>
          </p:txBody>
        </p:sp>
      </p:grpSp>
      <p:sp>
        <p:nvSpPr>
          <p:cNvPr id="4930" name="文本框 4929">
            <a:extLst>
              <a:ext uri="{FF2B5EF4-FFF2-40B4-BE49-F238E27FC236}">
                <a16:creationId xmlns:a16="http://schemas.microsoft.com/office/drawing/2014/main" id="{5A0477A9-3CD0-EB60-CCAE-680FE9754B66}"/>
              </a:ext>
            </a:extLst>
          </p:cNvPr>
          <p:cNvSpPr txBox="1"/>
          <p:nvPr/>
        </p:nvSpPr>
        <p:spPr>
          <a:xfrm>
            <a:off x="9131884" y="10082031"/>
            <a:ext cx="14352781" cy="1446550"/>
          </a:xfrm>
          <a:prstGeom prst="rect">
            <a:avLst/>
          </a:prstGeom>
          <a:noFill/>
        </p:spPr>
        <p:txBody>
          <a:bodyPr wrap="square" rtlCol="0">
            <a:spAutoFit/>
          </a:bodyPr>
          <a:lstStyle/>
          <a:p>
            <a:r>
              <a:rPr lang="zh-CN" altLang="en-US" sz="4400" b="0" i="0" dirty="0">
                <a:solidFill>
                  <a:srgbClr val="4F4F4F"/>
                </a:solidFill>
                <a:effectLst/>
                <a:latin typeface="宋体" panose="02010600030101010101" pitchFamily="2" charset="-122"/>
                <a:ea typeface="宋体" panose="02010600030101010101" pitchFamily="2" charset="-122"/>
              </a:rPr>
              <a:t>问题</a:t>
            </a:r>
            <a:r>
              <a:rPr lang="en-US" altLang="zh-CN" sz="4400" b="0" i="0" dirty="0">
                <a:solidFill>
                  <a:srgbClr val="4F4F4F"/>
                </a:solidFill>
                <a:effectLst/>
                <a:latin typeface="宋体" panose="02010600030101010101" pitchFamily="2" charset="-122"/>
                <a:ea typeface="宋体" panose="02010600030101010101" pitchFamily="2" charset="-122"/>
              </a:rPr>
              <a:t>:</a:t>
            </a:r>
            <a:r>
              <a:rPr lang="zh-CN" altLang="en-US" sz="4400" b="0" i="0" dirty="0">
                <a:solidFill>
                  <a:srgbClr val="4F4F4F"/>
                </a:solidFill>
                <a:effectLst/>
                <a:latin typeface="宋体" panose="02010600030101010101" pitchFamily="2" charset="-122"/>
                <a:ea typeface="宋体" panose="02010600030101010101" pitchFamily="2" charset="-122"/>
              </a:rPr>
              <a:t>在整合不同成员的文件时，一些冲突的文件需要重新整合</a:t>
            </a:r>
            <a:r>
              <a:rPr lang="en-US" altLang="zh-CN" sz="4400" b="0" i="0" dirty="0">
                <a:solidFill>
                  <a:srgbClr val="4F4F4F"/>
                </a:solidFill>
                <a:effectLst/>
                <a:latin typeface="宋体" panose="02010600030101010101" pitchFamily="2" charset="-122"/>
                <a:ea typeface="宋体" panose="02010600030101010101" pitchFamily="2" charset="-122"/>
              </a:rPr>
              <a:t>;</a:t>
            </a:r>
            <a:r>
              <a:rPr lang="zh-CN" altLang="en-US" sz="4400" b="0" i="0" dirty="0">
                <a:solidFill>
                  <a:srgbClr val="4F4F4F"/>
                </a:solidFill>
                <a:effectLst/>
                <a:latin typeface="宋体" panose="02010600030101010101" pitchFamily="2" charset="-122"/>
                <a:ea typeface="宋体" panose="02010600030101010101" pitchFamily="2" charset="-122"/>
              </a:rPr>
              <a:t>解决方案</a:t>
            </a:r>
            <a:r>
              <a:rPr lang="en-US" altLang="zh-CN" sz="4400" b="0" i="0" dirty="0">
                <a:solidFill>
                  <a:srgbClr val="4F4F4F"/>
                </a:solidFill>
                <a:effectLst/>
                <a:latin typeface="宋体" panose="02010600030101010101" pitchFamily="2" charset="-122"/>
                <a:ea typeface="宋体" panose="02010600030101010101" pitchFamily="2" charset="-122"/>
              </a:rPr>
              <a:t>:</a:t>
            </a:r>
            <a:r>
              <a:rPr lang="zh-CN" altLang="en-US" sz="4400" b="0" i="0" dirty="0">
                <a:solidFill>
                  <a:srgbClr val="4F4F4F"/>
                </a:solidFill>
                <a:effectLst/>
                <a:latin typeface="宋体" panose="02010600030101010101" pitchFamily="2" charset="-122"/>
                <a:ea typeface="宋体" panose="02010600030101010101" pitchFamily="2" charset="-122"/>
              </a:rPr>
              <a:t>查看每行代码并进行调整。</a:t>
            </a:r>
            <a:endParaRPr lang="zh-CN" altLang="en-US" sz="4400" dirty="0">
              <a:latin typeface="宋体" panose="02010600030101010101" pitchFamily="2" charset="-122"/>
              <a:ea typeface="宋体" panose="02010600030101010101" pitchFamily="2" charset="-122"/>
            </a:endParaRPr>
          </a:p>
        </p:txBody>
      </p:sp>
      <p:sp>
        <p:nvSpPr>
          <p:cNvPr id="4931" name="文本框 4930">
            <a:extLst>
              <a:ext uri="{FF2B5EF4-FFF2-40B4-BE49-F238E27FC236}">
                <a16:creationId xmlns:a16="http://schemas.microsoft.com/office/drawing/2014/main" id="{B4463000-639A-144C-DADB-7F885997791C}"/>
              </a:ext>
            </a:extLst>
          </p:cNvPr>
          <p:cNvSpPr txBox="1"/>
          <p:nvPr/>
        </p:nvSpPr>
        <p:spPr>
          <a:xfrm>
            <a:off x="8883756" y="5492231"/>
            <a:ext cx="18001763" cy="769441"/>
          </a:xfrm>
          <a:prstGeom prst="rect">
            <a:avLst/>
          </a:prstGeom>
          <a:noFill/>
        </p:spPr>
        <p:txBody>
          <a:bodyPr wrap="square" rtlCol="0">
            <a:spAutoFit/>
          </a:bodyPr>
          <a:lstStyle/>
          <a:p>
            <a:r>
              <a:rPr lang="zh-CN" altLang="en-US" sz="4400" b="0" i="0" dirty="0">
                <a:solidFill>
                  <a:srgbClr val="4F4F4F"/>
                </a:solidFill>
                <a:effectLst/>
                <a:latin typeface="宋体" panose="02010600030101010101" pitchFamily="2" charset="-122"/>
                <a:ea typeface="宋体" panose="02010600030101010101" pitchFamily="2" charset="-122"/>
              </a:rPr>
              <a:t>问题</a:t>
            </a:r>
            <a:r>
              <a:rPr lang="en-US" altLang="zh-CN" sz="4400" b="0" i="0" dirty="0">
                <a:solidFill>
                  <a:srgbClr val="4F4F4F"/>
                </a:solidFill>
                <a:effectLst/>
                <a:latin typeface="宋体" panose="02010600030101010101" pitchFamily="2" charset="-122"/>
                <a:ea typeface="宋体" panose="02010600030101010101" pitchFamily="2" charset="-122"/>
              </a:rPr>
              <a:t>:</a:t>
            </a:r>
            <a:r>
              <a:rPr lang="zh-CN" altLang="en-US" sz="4400" b="0" i="0" dirty="0">
                <a:solidFill>
                  <a:srgbClr val="4F4F4F"/>
                </a:solidFill>
                <a:effectLst/>
                <a:latin typeface="宋体" panose="02010600030101010101" pitchFamily="2" charset="-122"/>
                <a:ea typeface="宋体" panose="02010600030101010101" pitchFamily="2" charset="-122"/>
              </a:rPr>
              <a:t>数据存储</a:t>
            </a:r>
            <a:r>
              <a:rPr lang="en-US" altLang="zh-CN" sz="4400" b="0" i="0" dirty="0">
                <a:solidFill>
                  <a:srgbClr val="4F4F4F"/>
                </a:solidFill>
                <a:effectLst/>
                <a:latin typeface="宋体" panose="02010600030101010101" pitchFamily="2" charset="-122"/>
                <a:ea typeface="宋体" panose="02010600030101010101" pitchFamily="2" charset="-122"/>
              </a:rPr>
              <a:t>;</a:t>
            </a:r>
            <a:r>
              <a:rPr lang="zh-CN" altLang="en-US" sz="4400" b="0" i="0" dirty="0">
                <a:solidFill>
                  <a:srgbClr val="4F4F4F"/>
                </a:solidFill>
                <a:effectLst/>
                <a:latin typeface="宋体" panose="02010600030101010101" pitchFamily="2" charset="-122"/>
                <a:ea typeface="宋体" panose="02010600030101010101" pitchFamily="2" charset="-122"/>
              </a:rPr>
              <a:t>解决方案</a:t>
            </a:r>
            <a:r>
              <a:rPr lang="en-US" altLang="zh-CN" sz="4400" b="0" i="0" dirty="0">
                <a:solidFill>
                  <a:srgbClr val="4F4F4F"/>
                </a:solidFill>
                <a:effectLst/>
                <a:latin typeface="宋体" panose="02010600030101010101" pitchFamily="2" charset="-122"/>
                <a:ea typeface="宋体" panose="02010600030101010101" pitchFamily="2" charset="-122"/>
              </a:rPr>
              <a:t>:</a:t>
            </a:r>
            <a:r>
              <a:rPr lang="zh-CN" altLang="en-US" sz="4400" b="0" i="0" dirty="0">
                <a:solidFill>
                  <a:srgbClr val="4F4F4F"/>
                </a:solidFill>
                <a:effectLst/>
                <a:latin typeface="宋体" panose="02010600030101010101" pitchFamily="2" charset="-122"/>
                <a:ea typeface="宋体" panose="02010600030101010101" pitchFamily="2" charset="-122"/>
              </a:rPr>
              <a:t>了解服务器和数据库。</a:t>
            </a:r>
            <a:endParaRPr lang="zh-CN" altLang="en-US" sz="4400" dirty="0">
              <a:latin typeface="宋体" panose="02010600030101010101" pitchFamily="2" charset="-122"/>
              <a:ea typeface="宋体" panose="02010600030101010101" pitchFamily="2" charset="-122"/>
            </a:endParaRPr>
          </a:p>
        </p:txBody>
      </p:sp>
      <p:sp>
        <p:nvSpPr>
          <p:cNvPr id="4932" name="文本框 4931">
            <a:extLst>
              <a:ext uri="{FF2B5EF4-FFF2-40B4-BE49-F238E27FC236}">
                <a16:creationId xmlns:a16="http://schemas.microsoft.com/office/drawing/2014/main" id="{A9B6535C-BADC-4CCF-AF8C-6FFAD50F4D28}"/>
              </a:ext>
            </a:extLst>
          </p:cNvPr>
          <p:cNvSpPr txBox="1"/>
          <p:nvPr/>
        </p:nvSpPr>
        <p:spPr>
          <a:xfrm>
            <a:off x="7342284" y="7968126"/>
            <a:ext cx="17101570" cy="769441"/>
          </a:xfrm>
          <a:prstGeom prst="rect">
            <a:avLst/>
          </a:prstGeom>
          <a:noFill/>
        </p:spPr>
        <p:txBody>
          <a:bodyPr wrap="square" rtlCol="0">
            <a:spAutoFit/>
          </a:bodyPr>
          <a:lstStyle/>
          <a:p>
            <a:r>
              <a:rPr lang="zh-CN" altLang="en-US" sz="4400" b="0" i="0" dirty="0">
                <a:solidFill>
                  <a:srgbClr val="2A2B2E"/>
                </a:solidFill>
                <a:effectLst/>
                <a:latin typeface="宋体" panose="02010600030101010101" pitchFamily="2" charset="-122"/>
                <a:ea typeface="宋体" panose="02010600030101010101" pitchFamily="2" charset="-122"/>
              </a:rPr>
              <a:t>问题</a:t>
            </a:r>
            <a:r>
              <a:rPr lang="en-US" altLang="zh-CN" sz="4400" b="0" i="0" dirty="0">
                <a:solidFill>
                  <a:srgbClr val="2A2B2E"/>
                </a:solidFill>
                <a:effectLst/>
                <a:latin typeface="宋体" panose="02010600030101010101" pitchFamily="2" charset="-122"/>
                <a:ea typeface="宋体" panose="02010600030101010101" pitchFamily="2" charset="-122"/>
              </a:rPr>
              <a:t>:</a:t>
            </a:r>
            <a:r>
              <a:rPr lang="zh-CN" altLang="en-US" sz="4400" b="0" i="0" dirty="0">
                <a:solidFill>
                  <a:srgbClr val="2A2B2E"/>
                </a:solidFill>
                <a:effectLst/>
                <a:latin typeface="宋体" panose="02010600030101010101" pitchFamily="2" charset="-122"/>
                <a:ea typeface="宋体" panose="02010600030101010101" pitchFamily="2" charset="-122"/>
              </a:rPr>
              <a:t>账户信息迭代</a:t>
            </a:r>
            <a:r>
              <a:rPr lang="en-US" altLang="zh-CN" sz="4400" b="0" i="0" dirty="0">
                <a:solidFill>
                  <a:srgbClr val="2A2B2E"/>
                </a:solidFill>
                <a:effectLst/>
                <a:latin typeface="宋体" panose="02010600030101010101" pitchFamily="2" charset="-122"/>
                <a:ea typeface="宋体" panose="02010600030101010101" pitchFamily="2" charset="-122"/>
              </a:rPr>
              <a:t>;</a:t>
            </a:r>
            <a:r>
              <a:rPr lang="zh-CN" altLang="en-US" sz="4400" b="0" i="0" dirty="0">
                <a:solidFill>
                  <a:srgbClr val="2A2B2E"/>
                </a:solidFill>
                <a:effectLst/>
                <a:latin typeface="宋体" panose="02010600030101010101" pitchFamily="2" charset="-122"/>
                <a:ea typeface="宋体" panose="02010600030101010101" pitchFamily="2" charset="-122"/>
              </a:rPr>
              <a:t>解决方案</a:t>
            </a:r>
            <a:r>
              <a:rPr lang="en-US" altLang="zh-CN" sz="4400" b="0" i="0" dirty="0">
                <a:solidFill>
                  <a:srgbClr val="2A2B2E"/>
                </a:solidFill>
                <a:effectLst/>
                <a:latin typeface="宋体" panose="02010600030101010101" pitchFamily="2" charset="-122"/>
                <a:ea typeface="宋体" panose="02010600030101010101" pitchFamily="2" charset="-122"/>
              </a:rPr>
              <a:t>:</a:t>
            </a:r>
            <a:r>
              <a:rPr lang="zh-CN" altLang="en-US" sz="4400" b="0" i="0" dirty="0">
                <a:solidFill>
                  <a:srgbClr val="2A2B2E"/>
                </a:solidFill>
                <a:effectLst/>
                <a:latin typeface="宋体" panose="02010600030101010101" pitchFamily="2" charset="-122"/>
                <a:ea typeface="宋体" panose="02010600030101010101" pitchFamily="2" charset="-122"/>
              </a:rPr>
              <a:t>了解服务器和数据库。</a:t>
            </a:r>
            <a:endParaRPr lang="zh-CN" altLang="en-US" sz="4400" dirty="0">
              <a:latin typeface="宋体" panose="02010600030101010101" pitchFamily="2" charset="-122"/>
              <a:ea typeface="宋体" panose="02010600030101010101" pitchFamily="2" charset="-122"/>
            </a:endParaRPr>
          </a:p>
        </p:txBody>
      </p:sp>
      <p:sp>
        <p:nvSpPr>
          <p:cNvPr id="4935" name="文本框 4934">
            <a:extLst>
              <a:ext uri="{FF2B5EF4-FFF2-40B4-BE49-F238E27FC236}">
                <a16:creationId xmlns:a16="http://schemas.microsoft.com/office/drawing/2014/main" id="{FB557BAC-3483-1F00-B9B1-13AA3696C1F0}"/>
              </a:ext>
            </a:extLst>
          </p:cNvPr>
          <p:cNvSpPr txBox="1"/>
          <p:nvPr/>
        </p:nvSpPr>
        <p:spPr>
          <a:xfrm>
            <a:off x="7369185" y="2801169"/>
            <a:ext cx="15571526" cy="1446550"/>
          </a:xfrm>
          <a:prstGeom prst="rect">
            <a:avLst/>
          </a:prstGeom>
          <a:noFill/>
        </p:spPr>
        <p:txBody>
          <a:bodyPr wrap="square" rtlCol="0">
            <a:spAutoFit/>
          </a:bodyPr>
          <a:lstStyle/>
          <a:p>
            <a:r>
              <a:rPr lang="en-US" altLang="zh-CN" sz="4400" dirty="0">
                <a:latin typeface="宋体" panose="02010600030101010101" pitchFamily="2" charset="-122"/>
                <a:ea typeface="宋体" panose="02010600030101010101" pitchFamily="2" charset="-122"/>
              </a:rPr>
              <a:t>	</a:t>
            </a:r>
            <a:r>
              <a:rPr lang="zh-CN" altLang="en-US" sz="4400" dirty="0">
                <a:latin typeface="宋体" panose="02010600030101010101" pitchFamily="2" charset="-122"/>
                <a:ea typeface="宋体" panose="02010600030101010101" pitchFamily="2" charset="-122"/>
              </a:rPr>
              <a:t>问题</a:t>
            </a:r>
            <a:r>
              <a:rPr lang="en-US" altLang="zh-CN" sz="4400" dirty="0">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类文件中的变量运用于另一个文件</a:t>
            </a:r>
            <a:r>
              <a:rPr lang="en-US" altLang="zh-CN" sz="4400" dirty="0">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解决方案</a:t>
            </a:r>
            <a:r>
              <a:rPr lang="en-US" altLang="zh-CN" sz="4400" dirty="0">
                <a:latin typeface="宋体" panose="02010600030101010101" pitchFamily="2" charset="-122"/>
                <a:ea typeface="宋体" panose="02010600030101010101" pitchFamily="2" charset="-122"/>
              </a:rPr>
              <a:t>:</a:t>
            </a:r>
            <a:r>
              <a:rPr lang="zh-CN" altLang="en-US" sz="4400" dirty="0">
                <a:latin typeface="宋体" panose="02010600030101010101" pitchFamily="2" charset="-122"/>
                <a:ea typeface="宋体" panose="02010600030101010101" pitchFamily="2" charset="-122"/>
              </a:rPr>
              <a:t>通过视频学习如何制作运动轨迹。</a:t>
            </a: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069797" y="22167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81897" y="3547899"/>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240246" y="3619500"/>
            <a:ext cx="746886" cy="746884"/>
            <a:chOff x="12414816" y="12344400"/>
            <a:chExt cx="1056518" cy="1056516"/>
          </a:xfrm>
        </p:grpSpPr>
        <p:sp>
          <p:nvSpPr>
            <p:cNvPr id="16" name="椭圆 1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5240246" y="9342359"/>
            <a:ext cx="746886" cy="746884"/>
            <a:chOff x="12414816" y="12344400"/>
            <a:chExt cx="1056518" cy="1056516"/>
          </a:xfrm>
        </p:grpSpPr>
        <p:sp>
          <p:nvSpPr>
            <p:cNvPr id="26" name="椭圆 2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5661370" y="5334461"/>
            <a:ext cx="13318069" cy="2400657"/>
          </a:xfrm>
          <a:prstGeom prst="rect">
            <a:avLst/>
          </a:prstGeom>
          <a:noFill/>
        </p:spPr>
        <p:txBody>
          <a:bodyPr wrap="none" rtlCol="0">
            <a:spAutoFit/>
          </a:bodyPr>
          <a:lstStyle/>
          <a:p>
            <a:pPr algn="ctr"/>
            <a:r>
              <a:rPr lang="en-US" altLang="zh-CN"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7.</a:t>
            </a:r>
            <a:r>
              <a:rPr lang="zh-CN" altLang="en-US" sz="15000" dirty="0">
                <a:solidFill>
                  <a:srgbClr val="42465F"/>
                </a:solidFill>
                <a:latin typeface="宋体" panose="02010600030101010101" pitchFamily="2" charset="-122"/>
                <a:ea typeface="阿里巴巴普惠体 B" panose="00020600040101010101" pitchFamily="18" charset="-122"/>
                <a:cs typeface="阿里巴巴普惠体 B" panose="00020600040101010101" pitchFamily="18" charset="-122"/>
              </a:rPr>
              <a:t>项目过程体验</a:t>
            </a:r>
          </a:p>
        </p:txBody>
      </p:sp>
      <p:sp>
        <p:nvSpPr>
          <p:cNvPr id="40" name="椭圆 39"/>
          <p:cNvSpPr/>
          <p:nvPr/>
        </p:nvSpPr>
        <p:spPr>
          <a:xfrm>
            <a:off x="19065556" y="1558859"/>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38271" y="11095996"/>
            <a:ext cx="1123014" cy="112301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526471" y="2724815"/>
            <a:ext cx="746886" cy="746884"/>
            <a:chOff x="12414816" y="12344400"/>
            <a:chExt cx="1056518" cy="1056516"/>
          </a:xfrm>
        </p:grpSpPr>
        <p:sp>
          <p:nvSpPr>
            <p:cNvPr id="36" name="椭圆 35"/>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0069797" y="10495483"/>
            <a:ext cx="746886" cy="746884"/>
            <a:chOff x="12414816" y="12344400"/>
            <a:chExt cx="1056518" cy="1056516"/>
          </a:xfrm>
        </p:grpSpPr>
        <p:sp>
          <p:nvSpPr>
            <p:cNvPr id="42" name="椭圆 41"/>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7844674" y="7804595"/>
            <a:ext cx="9423200" cy="615553"/>
          </a:xfrm>
          <a:prstGeom prst="rect">
            <a:avLst/>
          </a:prstGeom>
        </p:spPr>
        <p:txBody>
          <a:bodyPr wrap="square" lIns="0" tIns="0" rIns="0" bIns="0">
            <a:spAutoFit/>
          </a:bodyPr>
          <a:lstStyle/>
          <a:p>
            <a:pPr algn="ctr">
              <a:defRPr/>
            </a:pPr>
            <a:r>
              <a:rPr lang="en-US" altLang="zh-CN" sz="4000" dirty="0">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Project process experience</a:t>
            </a:r>
          </a:p>
        </p:txBody>
      </p:sp>
      <p:sp>
        <p:nvSpPr>
          <p:cNvPr id="51" name="矩形 50"/>
          <p:cNvSpPr/>
          <p:nvPr/>
        </p:nvSpPr>
        <p:spPr>
          <a:xfrm>
            <a:off x="16597745" y="1119679"/>
            <a:ext cx="6541655" cy="1015663"/>
          </a:xfrm>
          <a:prstGeom prst="rect">
            <a:avLst/>
          </a:prstGeom>
        </p:spPr>
        <p:txBody>
          <a:bodyPr wrap="square" lIns="0" tIns="0" rIns="0" bIns="0">
            <a:spAutoFit/>
          </a:bodyPr>
          <a:lstStyle/>
          <a:p>
            <a:pPr algn="r">
              <a:defRPr/>
            </a:pPr>
            <a:r>
              <a:rPr lang="en-US" altLang="zh-CN"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rPr>
              <a:t>PART</a:t>
            </a:r>
            <a:r>
              <a:rPr lang="en-US" altLang="zh-CN" sz="660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rPr>
              <a:t>.07</a:t>
            </a:r>
            <a:endParaRPr lang="zh-CN" altLang="en-US"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endParaRPr>
          </a:p>
        </p:txBody>
      </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804835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44" name="矩形 43"/>
          <p:cNvSpPr/>
          <p:nvPr/>
        </p:nvSpPr>
        <p:spPr>
          <a:xfrm>
            <a:off x="10160710" y="17959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8" name="文本框 27"/>
          <p:cNvSpPr txBox="1"/>
          <p:nvPr/>
        </p:nvSpPr>
        <p:spPr>
          <a:xfrm>
            <a:off x="5389028" y="542999"/>
            <a:ext cx="13649891" cy="923330"/>
          </a:xfrm>
          <a:prstGeom prst="rect">
            <a:avLst/>
          </a:prstGeom>
          <a:noFill/>
        </p:spPr>
        <p:txBody>
          <a:bodyPr wrap="square" rtlCol="0">
            <a:spAutoFit/>
          </a:bodyPr>
          <a:lstStyle/>
          <a:p>
            <a:pPr algn="ctr"/>
            <a:r>
              <a:rPr lang="zh-CN" altLang="en-US" sz="5400" b="1" dirty="0">
                <a:solidFill>
                  <a:srgbClr val="42465F"/>
                </a:solidFill>
                <a:latin typeface="宋体" panose="02010600030101010101" pitchFamily="2" charset="-122"/>
                <a:ea typeface="宋体" panose="02010600030101010101" pitchFamily="2" charset="-122"/>
                <a:cs typeface="阿里巴巴普惠体 B" panose="00020600040101010101" pitchFamily="18" charset="-122"/>
              </a:rPr>
              <a:t>项目过程及体验</a:t>
            </a:r>
          </a:p>
        </p:txBody>
      </p:sp>
      <p:sp>
        <p:nvSpPr>
          <p:cNvPr id="40" name="椭圆 39"/>
          <p:cNvSpPr/>
          <p:nvPr/>
        </p:nvSpPr>
        <p:spPr>
          <a:xfrm>
            <a:off x="19065556" y="1558859"/>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EC85E225-4896-3E9E-57DC-FAFBA4B7F9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85290" y="2088831"/>
            <a:ext cx="1822365" cy="1822365"/>
          </a:xfrm>
          <a:prstGeom prst="ellipse">
            <a:avLst/>
          </a:prstGeom>
        </p:spPr>
      </p:pic>
      <p:pic>
        <p:nvPicPr>
          <p:cNvPr id="4" name="图片 3">
            <a:extLst>
              <a:ext uri="{FF2B5EF4-FFF2-40B4-BE49-F238E27FC236}">
                <a16:creationId xmlns:a16="http://schemas.microsoft.com/office/drawing/2014/main" id="{101FF2D4-FB12-95FC-E419-8E87C810E5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668" y="564481"/>
            <a:ext cx="1847001" cy="1833902"/>
          </a:xfrm>
          <a:prstGeom prst="ellipse">
            <a:avLst/>
          </a:prstGeom>
        </p:spPr>
      </p:pic>
      <p:pic>
        <p:nvPicPr>
          <p:cNvPr id="7" name="图片 6">
            <a:extLst>
              <a:ext uri="{FF2B5EF4-FFF2-40B4-BE49-F238E27FC236}">
                <a16:creationId xmlns:a16="http://schemas.microsoft.com/office/drawing/2014/main" id="{437B973C-E88D-3B85-C07D-190F447A97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3442" y="7204786"/>
            <a:ext cx="1725870" cy="1725870"/>
          </a:xfrm>
          <a:prstGeom prst="ellipse">
            <a:avLst/>
          </a:prstGeom>
        </p:spPr>
      </p:pic>
      <p:pic>
        <p:nvPicPr>
          <p:cNvPr id="9" name="图片 8">
            <a:extLst>
              <a:ext uri="{FF2B5EF4-FFF2-40B4-BE49-F238E27FC236}">
                <a16:creationId xmlns:a16="http://schemas.microsoft.com/office/drawing/2014/main" id="{F1CF02A1-A90A-E4D1-A853-B3F3765676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99214" y="641638"/>
            <a:ext cx="1802078" cy="1802078"/>
          </a:xfrm>
          <a:prstGeom prst="ellipse">
            <a:avLst/>
          </a:prstGeom>
        </p:spPr>
      </p:pic>
      <p:pic>
        <p:nvPicPr>
          <p:cNvPr id="14" name="图片 13">
            <a:extLst>
              <a:ext uri="{FF2B5EF4-FFF2-40B4-BE49-F238E27FC236}">
                <a16:creationId xmlns:a16="http://schemas.microsoft.com/office/drawing/2014/main" id="{91763E74-D186-A89E-AF06-EA8515C324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673212" y="5625748"/>
            <a:ext cx="1579038" cy="1579038"/>
          </a:xfrm>
          <a:prstGeom prst="ellipse">
            <a:avLst/>
          </a:prstGeom>
        </p:spPr>
      </p:pic>
      <p:pic>
        <p:nvPicPr>
          <p:cNvPr id="17" name="图片 16">
            <a:extLst>
              <a:ext uri="{FF2B5EF4-FFF2-40B4-BE49-F238E27FC236}">
                <a16:creationId xmlns:a16="http://schemas.microsoft.com/office/drawing/2014/main" id="{C17A9C09-B470-1140-47FB-E51684FC57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4138" y="9288986"/>
            <a:ext cx="1399312" cy="1399312"/>
          </a:xfrm>
          <a:prstGeom prst="ellipse">
            <a:avLst/>
          </a:prstGeom>
        </p:spPr>
      </p:pic>
      <p:pic>
        <p:nvPicPr>
          <p:cNvPr id="21" name="图片 20">
            <a:extLst>
              <a:ext uri="{FF2B5EF4-FFF2-40B4-BE49-F238E27FC236}">
                <a16:creationId xmlns:a16="http://schemas.microsoft.com/office/drawing/2014/main" id="{075E45FD-FBEA-B179-3EC6-1A8937B6DC9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2427" y="6665217"/>
            <a:ext cx="1847001" cy="1847001"/>
          </a:xfrm>
          <a:prstGeom prst="ellipse">
            <a:avLst/>
          </a:prstGeom>
        </p:spPr>
      </p:pic>
      <p:pic>
        <p:nvPicPr>
          <p:cNvPr id="23" name="图片 22">
            <a:extLst>
              <a:ext uri="{FF2B5EF4-FFF2-40B4-BE49-F238E27FC236}">
                <a16:creationId xmlns:a16="http://schemas.microsoft.com/office/drawing/2014/main" id="{E842FF3B-55AD-FA36-0414-14A360AB62E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23837" y="9170779"/>
            <a:ext cx="1517519" cy="1517519"/>
          </a:xfrm>
          <a:prstGeom prst="ellipse">
            <a:avLst/>
          </a:prstGeom>
        </p:spPr>
      </p:pic>
      <p:pic>
        <p:nvPicPr>
          <p:cNvPr id="30" name="图片 29">
            <a:extLst>
              <a:ext uri="{FF2B5EF4-FFF2-40B4-BE49-F238E27FC236}">
                <a16:creationId xmlns:a16="http://schemas.microsoft.com/office/drawing/2014/main" id="{754724D4-FD94-AD12-406D-74BB1D3774E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36634" y="10062314"/>
            <a:ext cx="1578157" cy="1578157"/>
          </a:xfrm>
          <a:prstGeom prst="ellipse">
            <a:avLst/>
          </a:prstGeom>
        </p:spPr>
      </p:pic>
      <p:sp>
        <p:nvSpPr>
          <p:cNvPr id="31" name="文本框 30">
            <a:extLst>
              <a:ext uri="{FF2B5EF4-FFF2-40B4-BE49-F238E27FC236}">
                <a16:creationId xmlns:a16="http://schemas.microsoft.com/office/drawing/2014/main" id="{4153CB60-3BFD-1CF5-16B6-370869359247}"/>
              </a:ext>
            </a:extLst>
          </p:cNvPr>
          <p:cNvSpPr txBox="1"/>
          <p:nvPr/>
        </p:nvSpPr>
        <p:spPr>
          <a:xfrm>
            <a:off x="458300" y="10264054"/>
            <a:ext cx="7660315" cy="3539430"/>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彭文琦：</a:t>
            </a:r>
            <a:endParaRPr lang="en-US" altLang="zh-CN" sz="3200" dirty="0">
              <a:latin typeface="宋体" panose="02010600030101010101" pitchFamily="2" charset="-122"/>
              <a:ea typeface="宋体" panose="02010600030101010101" pitchFamily="2" charset="-122"/>
            </a:endParaRPr>
          </a:p>
          <a:p>
            <a:r>
              <a:rPr lang="zh-CN" altLang="en-US" sz="3200" dirty="0">
                <a:latin typeface="宋体" panose="02010600030101010101" pitchFamily="2" charset="-122"/>
                <a:ea typeface="宋体" panose="02010600030101010101" pitchFamily="2" charset="-122"/>
              </a:rPr>
              <a:t>在这个项目里面，我学到了如何使用</a:t>
            </a:r>
            <a:r>
              <a:rPr lang="en-US" altLang="zh-CN" sz="3200" dirty="0" err="1">
                <a:latin typeface="宋体" panose="02010600030101010101" pitchFamily="2" charset="-122"/>
                <a:ea typeface="宋体" panose="02010600030101010101" pitchFamily="2" charset="-122"/>
              </a:rPr>
              <a:t>AndroidStudio</a:t>
            </a:r>
            <a:r>
              <a:rPr lang="zh-CN" altLang="en-US" sz="3200" dirty="0">
                <a:latin typeface="宋体" panose="02010600030101010101" pitchFamily="2" charset="-122"/>
                <a:ea typeface="宋体" panose="02010600030101010101" pitchFamily="2" charset="-122"/>
              </a:rPr>
              <a:t>，学习了</a:t>
            </a:r>
            <a:r>
              <a:rPr lang="en-US" altLang="zh-CN" sz="3200" dirty="0">
                <a:latin typeface="宋体" panose="02010600030101010101" pitchFamily="2" charset="-122"/>
                <a:ea typeface="宋体" panose="02010600030101010101" pitchFamily="2" charset="-122"/>
              </a:rPr>
              <a:t>java</a:t>
            </a:r>
            <a:r>
              <a:rPr lang="zh-CN" altLang="en-US" sz="3200" dirty="0">
                <a:latin typeface="宋体" panose="02010600030101010101" pitchFamily="2" charset="-122"/>
                <a:ea typeface="宋体" panose="02010600030101010101" pitchFamily="2" charset="-122"/>
              </a:rPr>
              <a:t>的基础用法，</a:t>
            </a:r>
            <a:r>
              <a:rPr lang="en-US" altLang="zh-CN" sz="3200" dirty="0" err="1">
                <a:latin typeface="宋体" panose="02010600030101010101" pitchFamily="2" charset="-122"/>
                <a:ea typeface="宋体" panose="02010600030101010101" pitchFamily="2" charset="-122"/>
              </a:rPr>
              <a:t>uml</a:t>
            </a:r>
            <a:r>
              <a:rPr lang="zh-CN" altLang="en-US" sz="3200" dirty="0">
                <a:latin typeface="宋体" panose="02010600030101010101" pitchFamily="2" charset="-122"/>
                <a:ea typeface="宋体" panose="02010600030101010101" pitchFamily="2" charset="-122"/>
              </a:rPr>
              <a:t>图和制作软件的基本流程，我认为我们的</a:t>
            </a:r>
            <a:r>
              <a:rPr lang="en-US" altLang="zh-CN" sz="3200" dirty="0">
                <a:latin typeface="宋体" panose="02010600030101010101" pitchFamily="2" charset="-122"/>
                <a:ea typeface="宋体" panose="02010600030101010101" pitchFamily="2" charset="-122"/>
              </a:rPr>
              <a:t>APP</a:t>
            </a:r>
            <a:r>
              <a:rPr lang="zh-CN" altLang="en-US" sz="3200" dirty="0">
                <a:latin typeface="宋体" panose="02010600030101010101" pitchFamily="2" charset="-122"/>
                <a:ea typeface="宋体" panose="02010600030101010101" pitchFamily="2" charset="-122"/>
              </a:rPr>
              <a:t>界面还需要美化，在未来的工作中将继续学习改进。</a:t>
            </a:r>
            <a:endParaRPr lang="en-US" altLang="zh-CN" sz="3200" dirty="0">
              <a:latin typeface="宋体" panose="02010600030101010101" pitchFamily="2" charset="-122"/>
              <a:ea typeface="宋体" panose="02010600030101010101" pitchFamily="2" charset="-122"/>
            </a:endParaRPr>
          </a:p>
          <a:p>
            <a:endParaRPr lang="zh-CN" altLang="en-US" sz="3200" dirty="0">
              <a:latin typeface="宋体" panose="02010600030101010101" pitchFamily="2" charset="-122"/>
              <a:ea typeface="宋体" panose="02010600030101010101" pitchFamily="2" charset="-122"/>
            </a:endParaRPr>
          </a:p>
        </p:txBody>
      </p:sp>
      <p:sp>
        <p:nvSpPr>
          <p:cNvPr id="34" name="文本框 33">
            <a:extLst>
              <a:ext uri="{FF2B5EF4-FFF2-40B4-BE49-F238E27FC236}">
                <a16:creationId xmlns:a16="http://schemas.microsoft.com/office/drawing/2014/main" id="{CF381FED-51DA-9738-6101-528F922CE726}"/>
              </a:ext>
            </a:extLst>
          </p:cNvPr>
          <p:cNvSpPr txBox="1"/>
          <p:nvPr/>
        </p:nvSpPr>
        <p:spPr>
          <a:xfrm>
            <a:off x="4624665" y="8096666"/>
            <a:ext cx="5140914" cy="2246769"/>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林哲萍：</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我在这个项目中学习到了关于软件的前后端开发以及构造</a:t>
            </a:r>
            <a:r>
              <a:rPr lang="en-US" altLang="zh-CN" sz="2800" dirty="0">
                <a:latin typeface="宋体" panose="02010600030101010101" pitchFamily="2" charset="-122"/>
                <a:ea typeface="宋体" panose="02010600030101010101" pitchFamily="2" charset="-122"/>
              </a:rPr>
              <a:t>UML</a:t>
            </a:r>
            <a:r>
              <a:rPr lang="zh-CN" altLang="en-US" sz="2800" dirty="0">
                <a:latin typeface="宋体" panose="02010600030101010101" pitchFamily="2" charset="-122"/>
                <a:ea typeface="宋体" panose="02010600030101010101" pitchFamily="2" charset="-122"/>
              </a:rPr>
              <a:t>图，我认为团队合作的效率可以改进</a:t>
            </a:r>
          </a:p>
        </p:txBody>
      </p:sp>
      <p:sp>
        <p:nvSpPr>
          <p:cNvPr id="35" name="文本框 34">
            <a:extLst>
              <a:ext uri="{FF2B5EF4-FFF2-40B4-BE49-F238E27FC236}">
                <a16:creationId xmlns:a16="http://schemas.microsoft.com/office/drawing/2014/main" id="{B84AB36B-B130-7D2E-E472-B4F8D3B90B81}"/>
              </a:ext>
            </a:extLst>
          </p:cNvPr>
          <p:cNvSpPr txBox="1"/>
          <p:nvPr/>
        </p:nvSpPr>
        <p:spPr>
          <a:xfrm>
            <a:off x="18407751" y="4403060"/>
            <a:ext cx="5561897" cy="4524315"/>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薛博阳：</a:t>
            </a:r>
            <a:endParaRPr lang="en-US" altLang="zh-CN" sz="3200" dirty="0">
              <a:latin typeface="宋体" panose="02010600030101010101" pitchFamily="2" charset="-122"/>
              <a:ea typeface="宋体" panose="02010600030101010101" pitchFamily="2" charset="-122"/>
            </a:endParaRPr>
          </a:p>
          <a:p>
            <a:r>
              <a:rPr lang="zh-CN" altLang="en-US" sz="3200" dirty="0">
                <a:latin typeface="宋体" panose="02010600030101010101" pitchFamily="2" charset="-122"/>
                <a:ea typeface="宋体" panose="02010600030101010101" pitchFamily="2" charset="-122"/>
              </a:rPr>
              <a:t>我在这次项目时间过程中学习了关于计步算法的编程实现，加深了对</a:t>
            </a:r>
            <a:r>
              <a:rPr lang="en-US" altLang="zh-CN" sz="3200" dirty="0">
                <a:latin typeface="宋体" panose="02010600030101010101" pitchFamily="2" charset="-122"/>
                <a:ea typeface="宋体" panose="02010600030101010101" pitchFamily="2" charset="-122"/>
              </a:rPr>
              <a:t>JavaScript</a:t>
            </a:r>
            <a:r>
              <a:rPr lang="zh-CN" altLang="en-US" sz="3200" dirty="0">
                <a:latin typeface="宋体" panose="02010600030101010101" pitchFamily="2" charset="-122"/>
                <a:ea typeface="宋体" panose="02010600030101010101" pitchFamily="2" charset="-122"/>
              </a:rPr>
              <a:t>的理解，同时学到了如何部署服务器对</a:t>
            </a:r>
            <a:r>
              <a:rPr lang="en-US" altLang="zh-CN" sz="3200" dirty="0">
                <a:latin typeface="宋体" panose="02010600030101010101" pitchFamily="2" charset="-122"/>
                <a:ea typeface="宋体" panose="02010600030101010101" pitchFamily="2" charset="-122"/>
              </a:rPr>
              <a:t>APP</a:t>
            </a:r>
            <a:r>
              <a:rPr lang="zh-CN" altLang="en-US" sz="3200" dirty="0">
                <a:latin typeface="宋体" panose="02010600030101010101" pitchFamily="2" charset="-122"/>
                <a:ea typeface="宋体" panose="02010600030101010101" pitchFamily="2" charset="-122"/>
              </a:rPr>
              <a:t>进行上线。在此次项目中，我们仍然存在编程细节处理不够好，测试中出现低级错误，以后在编程中仍需仔细认真。</a:t>
            </a:r>
          </a:p>
        </p:txBody>
      </p:sp>
      <p:sp>
        <p:nvSpPr>
          <p:cNvPr id="46" name="文本框 45">
            <a:extLst>
              <a:ext uri="{FF2B5EF4-FFF2-40B4-BE49-F238E27FC236}">
                <a16:creationId xmlns:a16="http://schemas.microsoft.com/office/drawing/2014/main" id="{4A6C4C35-3489-C67D-9337-B1FF665DB770}"/>
              </a:ext>
            </a:extLst>
          </p:cNvPr>
          <p:cNvSpPr txBox="1"/>
          <p:nvPr/>
        </p:nvSpPr>
        <p:spPr>
          <a:xfrm>
            <a:off x="606808" y="530342"/>
            <a:ext cx="4417515" cy="6986528"/>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许岚晖：</a:t>
            </a:r>
            <a:endParaRPr lang="en-US" altLang="zh-CN" sz="3200" dirty="0">
              <a:latin typeface="宋体" panose="02010600030101010101" pitchFamily="2" charset="-122"/>
              <a:ea typeface="宋体" panose="02010600030101010101" pitchFamily="2" charset="-122"/>
            </a:endParaRPr>
          </a:p>
          <a:p>
            <a:r>
              <a:rPr lang="zh-CN" altLang="en-US" sz="3200" dirty="0">
                <a:latin typeface="宋体" panose="02010600030101010101" pitchFamily="2" charset="-122"/>
                <a:ea typeface="宋体" panose="02010600030101010101" pitchFamily="2" charset="-122"/>
              </a:rPr>
              <a:t>在本次的项目中我主要负责的是前端部分；学习到了如何去构建一个用户注册以及登陆的模块，同时实时反馈信息到“我的”模块。我认为在未登录状态下是可以改进的，可以让用户在还未登录时就能够享受到我们的服务，将用户的运动数据保存在本地，我们在未来会继续努力！</a:t>
            </a:r>
          </a:p>
        </p:txBody>
      </p:sp>
      <p:sp>
        <p:nvSpPr>
          <p:cNvPr id="47" name="文本框 46">
            <a:extLst>
              <a:ext uri="{FF2B5EF4-FFF2-40B4-BE49-F238E27FC236}">
                <a16:creationId xmlns:a16="http://schemas.microsoft.com/office/drawing/2014/main" id="{D04ADCBF-1B37-D218-F3BF-B659D2A9BB40}"/>
              </a:ext>
            </a:extLst>
          </p:cNvPr>
          <p:cNvSpPr txBox="1"/>
          <p:nvPr/>
        </p:nvSpPr>
        <p:spPr>
          <a:xfrm>
            <a:off x="9909293" y="3431711"/>
            <a:ext cx="6663192" cy="6001643"/>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郑海峰：</a:t>
            </a:r>
            <a:endParaRPr lang="en-US" altLang="zh-CN" sz="3200" dirty="0">
              <a:latin typeface="宋体" panose="02010600030101010101" pitchFamily="2" charset="-122"/>
              <a:ea typeface="宋体" panose="02010600030101010101" pitchFamily="2" charset="-122"/>
            </a:endParaRPr>
          </a:p>
          <a:p>
            <a:r>
              <a:rPr lang="zh-CN" altLang="en-US" sz="3200" dirty="0">
                <a:latin typeface="宋体" panose="02010600030101010101" pitchFamily="2" charset="-122"/>
                <a:ea typeface="宋体" panose="02010600030101010101" pitchFamily="2" charset="-122"/>
              </a:rPr>
              <a:t>我从这个项目中学到了很多。其中包括，我学习了网络程序从设计到开发到解决问题的完整步骤，提高了自己的编程能力和团队协作能力。其次，加深了对软件开发的理解。我也学到了学习和模仿的重要性。在第一次经历一个大的团队项目时，我们去网上参考别人的想法可以让我们少犯错误。它还可以帮助我们更好地实现功能。</a:t>
            </a:r>
            <a:br>
              <a:rPr lang="zh-CN" altLang="en-US" sz="3200" dirty="0">
                <a:latin typeface="宋体" panose="02010600030101010101" pitchFamily="2" charset="-122"/>
                <a:ea typeface="宋体" panose="02010600030101010101" pitchFamily="2" charset="-122"/>
              </a:rPr>
            </a:br>
            <a:endParaRPr lang="zh-CN" altLang="en-US" sz="3200" dirty="0">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8F6475C7-B887-E84E-8466-56099A791526}"/>
              </a:ext>
            </a:extLst>
          </p:cNvPr>
          <p:cNvSpPr txBox="1"/>
          <p:nvPr/>
        </p:nvSpPr>
        <p:spPr>
          <a:xfrm>
            <a:off x="8824897" y="10222478"/>
            <a:ext cx="7304796" cy="3108543"/>
          </a:xfrm>
          <a:prstGeom prst="rect">
            <a:avLst/>
          </a:prstGeom>
          <a:noFill/>
        </p:spPr>
        <p:txBody>
          <a:bodyPr wrap="square" rtlCol="0">
            <a:spAutoFit/>
          </a:bodyPr>
          <a:lstStyle/>
          <a:p>
            <a:r>
              <a:rPr lang="zh-CN" altLang="en-US" sz="2800" dirty="0">
                <a:latin typeface="宋体" panose="02010600030101010101" pitchFamily="2" charset="-122"/>
                <a:ea typeface="宋体" panose="02010600030101010101" pitchFamily="2" charset="-122"/>
              </a:rPr>
              <a:t>吴宸林：</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这个项目对我们来说是一个陌生又巨大的挑战，是一个从未踏足过的领域，我们从头开始学习如何使用</a:t>
            </a:r>
            <a:r>
              <a:rPr lang="en-US" altLang="zh-CN" sz="2800" dirty="0">
                <a:latin typeface="宋体" panose="02010600030101010101" pitchFamily="2" charset="-122"/>
                <a:ea typeface="宋体" panose="02010600030101010101" pitchFamily="2" charset="-122"/>
              </a:rPr>
              <a:t>VUE</a:t>
            </a:r>
            <a:r>
              <a:rPr lang="zh-CN" altLang="en-US" sz="2800" dirty="0">
                <a:latin typeface="宋体" panose="02010600030101010101" pitchFamily="2" charset="-122"/>
                <a:ea typeface="宋体" panose="02010600030101010101" pitchFamily="2" charset="-122"/>
              </a:rPr>
              <a:t>框架，如何制作网页并理解语言功能，如何处理</a:t>
            </a:r>
            <a:r>
              <a:rPr lang="en-US" altLang="zh-CN" sz="2800" dirty="0">
                <a:latin typeface="宋体" panose="02010600030101010101" pitchFamily="2" charset="-122"/>
                <a:ea typeface="宋体" panose="02010600030101010101" pitchFamily="2" charset="-122"/>
              </a:rPr>
              <a:t>bug</a:t>
            </a:r>
            <a:r>
              <a:rPr lang="zh-CN" altLang="en-US" sz="2800" dirty="0">
                <a:latin typeface="宋体" panose="02010600030101010101" pitchFamily="2" charset="-122"/>
                <a:ea typeface="宋体" panose="02010600030101010101" pitchFamily="2" charset="-122"/>
              </a:rPr>
              <a:t>。在</a:t>
            </a:r>
            <a:r>
              <a:rPr lang="en-US" altLang="zh-CN" sz="2800" dirty="0" err="1">
                <a:latin typeface="宋体" panose="02010600030101010101" pitchFamily="2" charset="-122"/>
                <a:ea typeface="宋体" panose="02010600030101010101" pitchFamily="2" charset="-122"/>
              </a:rPr>
              <a:t>bilibili</a:t>
            </a:r>
            <a:r>
              <a:rPr lang="zh-CN" altLang="en-US" sz="2800" dirty="0">
                <a:latin typeface="宋体" panose="02010600030101010101" pitchFamily="2" charset="-122"/>
                <a:ea typeface="宋体" panose="02010600030101010101" pitchFamily="2" charset="-122"/>
              </a:rPr>
              <a:t>上搜索了许多视频和示例以供参考，询问了许多经验丰富的学长学姐的建议。</a:t>
            </a:r>
          </a:p>
        </p:txBody>
      </p:sp>
      <p:sp>
        <p:nvSpPr>
          <p:cNvPr id="50" name="文本框 49">
            <a:extLst>
              <a:ext uri="{FF2B5EF4-FFF2-40B4-BE49-F238E27FC236}">
                <a16:creationId xmlns:a16="http://schemas.microsoft.com/office/drawing/2014/main" id="{022F47D0-ADFB-A459-9494-3154AB2EF601}"/>
              </a:ext>
            </a:extLst>
          </p:cNvPr>
          <p:cNvSpPr txBox="1"/>
          <p:nvPr/>
        </p:nvSpPr>
        <p:spPr>
          <a:xfrm>
            <a:off x="16392796" y="339266"/>
            <a:ext cx="5952422" cy="4031873"/>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丘颖欣：</a:t>
            </a:r>
            <a:endParaRPr lang="en-US" altLang="zh-CN" sz="3200" dirty="0">
              <a:latin typeface="宋体" panose="02010600030101010101" pitchFamily="2" charset="-122"/>
              <a:ea typeface="宋体" panose="02010600030101010101" pitchFamily="2" charset="-122"/>
            </a:endParaRPr>
          </a:p>
          <a:p>
            <a:r>
              <a:rPr lang="zh-CN" altLang="en-US" sz="3200" dirty="0">
                <a:latin typeface="宋体" panose="02010600030101010101" pitchFamily="2" charset="-122"/>
                <a:ea typeface="宋体" panose="02010600030101010101" pitchFamily="2" charset="-122"/>
              </a:rPr>
              <a:t>通过此次团队项目我学习到了类图等各种图表设计，了解了一个软件从无到有的总体流程，认识到了团队合作的不易。今后我将在技术、人际沟通等方面提升自己，将在此次项目中收获的知识迁移运用到其他项目中。</a:t>
            </a:r>
          </a:p>
        </p:txBody>
      </p:sp>
      <p:sp>
        <p:nvSpPr>
          <p:cNvPr id="53" name="文本框 52">
            <a:extLst>
              <a:ext uri="{FF2B5EF4-FFF2-40B4-BE49-F238E27FC236}">
                <a16:creationId xmlns:a16="http://schemas.microsoft.com/office/drawing/2014/main" id="{9D113DC6-FE62-3A50-85FF-D45560EBFC9B}"/>
              </a:ext>
            </a:extLst>
          </p:cNvPr>
          <p:cNvSpPr txBox="1"/>
          <p:nvPr/>
        </p:nvSpPr>
        <p:spPr>
          <a:xfrm>
            <a:off x="16755187" y="9220051"/>
            <a:ext cx="5544027" cy="3539430"/>
          </a:xfrm>
          <a:prstGeom prst="rect">
            <a:avLst/>
          </a:prstGeom>
          <a:noFill/>
        </p:spPr>
        <p:txBody>
          <a:bodyPr wrap="square" rtlCol="0">
            <a:spAutoFit/>
          </a:bodyPr>
          <a:lstStyle/>
          <a:p>
            <a:r>
              <a:rPr lang="zh-CN" altLang="en-US" sz="3200" dirty="0">
                <a:latin typeface="宋体" panose="02010600030101010101" pitchFamily="2" charset="-122"/>
                <a:ea typeface="宋体" panose="02010600030101010101" pitchFamily="2" charset="-122"/>
              </a:rPr>
              <a:t>童晗：</a:t>
            </a:r>
            <a:endParaRPr lang="en-US" altLang="zh-CN" sz="3200" dirty="0">
              <a:latin typeface="宋体" panose="02010600030101010101" pitchFamily="2" charset="-122"/>
              <a:ea typeface="宋体" panose="02010600030101010101" pitchFamily="2" charset="-122"/>
            </a:endParaRPr>
          </a:p>
          <a:p>
            <a:r>
              <a:rPr lang="zh-CN" altLang="en-US" sz="3200" dirty="0">
                <a:latin typeface="宋体" panose="02010600030101010101" pitchFamily="2" charset="-122"/>
                <a:ea typeface="宋体" panose="02010600030101010101" pitchFamily="2" charset="-122"/>
              </a:rPr>
              <a:t>我在这个项目中学到了</a:t>
            </a:r>
            <a:r>
              <a:rPr lang="en-US" altLang="zh-CN" sz="3200" dirty="0">
                <a:latin typeface="宋体" panose="02010600030101010101" pitchFamily="2" charset="-122"/>
                <a:ea typeface="宋体" panose="02010600030101010101" pitchFamily="2" charset="-122"/>
              </a:rPr>
              <a:t>UML</a:t>
            </a:r>
            <a:r>
              <a:rPr lang="zh-CN" altLang="en-US" sz="3200" dirty="0">
                <a:latin typeface="宋体" panose="02010600030101010101" pitchFamily="2" charset="-122"/>
                <a:ea typeface="宋体" panose="02010600030101010101" pitchFamily="2" charset="-122"/>
              </a:rPr>
              <a:t>的绘制，需求分析，原型设计，软件开发，代码编写等技能，我认为在写代码时逻辑的建立可以更加清晰，相关知识需要补充学习以提高软件开发水平。</a:t>
            </a:r>
          </a:p>
        </p:txBody>
      </p:sp>
      <p:sp>
        <p:nvSpPr>
          <p:cNvPr id="55" name="文本框 54">
            <a:extLst>
              <a:ext uri="{FF2B5EF4-FFF2-40B4-BE49-F238E27FC236}">
                <a16:creationId xmlns:a16="http://schemas.microsoft.com/office/drawing/2014/main" id="{593F7DE6-A187-4078-ADE6-6203B35079BA}"/>
              </a:ext>
            </a:extLst>
          </p:cNvPr>
          <p:cNvSpPr txBox="1"/>
          <p:nvPr/>
        </p:nvSpPr>
        <p:spPr>
          <a:xfrm>
            <a:off x="5464767" y="2015904"/>
            <a:ext cx="3886268" cy="4832092"/>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郭益梁：</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这是我第一次与一个大型团队一起工作，在这个项目中，我负责前端开发，从搭建项目原型，到用</a:t>
            </a:r>
            <a:r>
              <a:rPr lang="en-US" altLang="zh-CN" sz="2800" dirty="0">
                <a:latin typeface="宋体" panose="02010600030101010101" pitchFamily="2" charset="-122"/>
                <a:ea typeface="宋体" panose="02010600030101010101" pitchFamily="2" charset="-122"/>
              </a:rPr>
              <a:t>JavaScript</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HTML</a:t>
            </a:r>
            <a:r>
              <a:rPr lang="zh-CN" altLang="en-US" sz="2800" dirty="0">
                <a:latin typeface="宋体" panose="02010600030101010101" pitchFamily="2" charset="-122"/>
                <a:ea typeface="宋体" panose="02010600030101010101" pitchFamily="2" charset="-122"/>
              </a:rPr>
              <a:t>、</a:t>
            </a:r>
            <a:r>
              <a:rPr lang="en-US" altLang="zh-CN" sz="2800" dirty="0">
                <a:latin typeface="宋体" panose="02010600030101010101" pitchFamily="2" charset="-122"/>
                <a:ea typeface="宋体" panose="02010600030101010101" pitchFamily="2" charset="-122"/>
              </a:rPr>
              <a:t>CSS</a:t>
            </a:r>
            <a:r>
              <a:rPr lang="zh-CN" altLang="en-US" sz="2800" dirty="0">
                <a:latin typeface="宋体" panose="02010600030101010101" pitchFamily="2" charset="-122"/>
                <a:ea typeface="宋体" panose="02010600030101010101" pitchFamily="2" charset="-122"/>
              </a:rPr>
              <a:t>编写前端代码，学习</a:t>
            </a:r>
            <a:r>
              <a:rPr lang="en-US" altLang="zh-CN" sz="2800" dirty="0">
                <a:latin typeface="宋体" panose="02010600030101010101" pitchFamily="2" charset="-122"/>
                <a:ea typeface="宋体" panose="02010600030101010101" pitchFamily="2" charset="-122"/>
              </a:rPr>
              <a:t>VUE</a:t>
            </a:r>
            <a:r>
              <a:rPr lang="zh-CN" altLang="en-US" sz="2800" dirty="0">
                <a:latin typeface="宋体" panose="02010600030101010101" pitchFamily="2" charset="-122"/>
                <a:ea typeface="宋体" panose="02010600030101010101" pitchFamily="2" charset="-122"/>
              </a:rPr>
              <a:t>框架，我觉得通过这个项目，我的编码能力有了很大的提高。</a:t>
            </a:r>
            <a:br>
              <a:rPr lang="zh-CN" altLang="en-US" sz="2800" dirty="0">
                <a:latin typeface="宋体" panose="02010600030101010101" pitchFamily="2" charset="-122"/>
                <a:ea typeface="宋体" panose="02010600030101010101" pitchFamily="2" charset="-122"/>
              </a:rPr>
            </a:br>
            <a:endParaRPr lang="zh-CN" altLang="en-US" sz="2800" dirty="0">
              <a:latin typeface="宋体" panose="02010600030101010101" pitchFamily="2" charset="-122"/>
              <a:ea typeface="宋体" panose="02010600030101010101" pitchFamily="2" charset="-122"/>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8129AABA-375E-56A6-E7BD-4A3EAF0D0073}"/>
              </a:ext>
            </a:extLst>
          </p:cNvPr>
          <p:cNvPicPr>
            <a:picLocks noChangeAspect="1"/>
          </p:cNvPicPr>
          <p:nvPr/>
        </p:nvPicPr>
        <p:blipFill rotWithShape="1">
          <a:blip r:embed="rId2">
            <a:extLst>
              <a:ext uri="{28A0092B-C50C-407E-A947-70E740481C1C}">
                <a14:useLocalDpi xmlns:a14="http://schemas.microsoft.com/office/drawing/2010/main" val="0"/>
              </a:ext>
            </a:extLst>
          </a:blip>
          <a:srcRect l="-164" t="12373" r="164"/>
          <a:stretch/>
        </p:blipFill>
        <p:spPr>
          <a:xfrm>
            <a:off x="-166753" y="0"/>
            <a:ext cx="25044400" cy="13716000"/>
          </a:xfrm>
          <a:prstGeom prst="rect">
            <a:avLst/>
          </a:prstGeom>
        </p:spPr>
      </p:pic>
      <p:sp>
        <p:nvSpPr>
          <p:cNvPr id="27" name="椭圆 26">
            <a:extLst>
              <a:ext uri="{FF2B5EF4-FFF2-40B4-BE49-F238E27FC236}">
                <a16:creationId xmlns:a16="http://schemas.microsoft.com/office/drawing/2014/main" id="{4F31B355-841A-FFF9-A1FE-B882002FE118}"/>
              </a:ext>
            </a:extLst>
          </p:cNvPr>
          <p:cNvSpPr/>
          <p:nvPr/>
        </p:nvSpPr>
        <p:spPr>
          <a:xfrm>
            <a:off x="9466436" y="954398"/>
            <a:ext cx="5451128" cy="5418442"/>
          </a:xfrm>
          <a:prstGeom prst="ellipse">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3"/>
          <p:cNvGrpSpPr/>
          <p:nvPr/>
        </p:nvGrpSpPr>
        <p:grpSpPr>
          <a:xfrm>
            <a:off x="4318554" y="2350947"/>
            <a:ext cx="15746892" cy="8913954"/>
            <a:chOff x="0" y="0"/>
            <a:chExt cx="15746892" cy="11579261"/>
          </a:xfrm>
          <a:gradFill>
            <a:gsLst>
              <a:gs pos="0">
                <a:schemeClr val="accent1">
                  <a:lumMod val="5000"/>
                  <a:lumOff val="95000"/>
                </a:schemeClr>
              </a:gs>
              <a:gs pos="59000">
                <a:schemeClr val="accent1">
                  <a:lumMod val="45000"/>
                  <a:lumOff val="55000"/>
                </a:schemeClr>
              </a:gs>
              <a:gs pos="0">
                <a:schemeClr val="bg1">
                  <a:alpha val="67000"/>
                </a:schemeClr>
              </a:gs>
              <a:gs pos="74000">
                <a:schemeClr val="accent1">
                  <a:lumMod val="30000"/>
                  <a:lumOff val="70000"/>
                </a:schemeClr>
              </a:gs>
            </a:gsLst>
            <a:lin ang="5400000" scaled="1"/>
          </a:gradFill>
          <a:effectLst>
            <a:outerShdw dist="50800" dir="5400000" algn="ctr" rotWithShape="0">
              <a:srgbClr val="000000">
                <a:alpha val="0"/>
              </a:srgbClr>
            </a:outerShdw>
            <a:reflection endPos="0" dist="50800" dir="5400000" sy="-100000" algn="bl" rotWithShape="0"/>
          </a:effectLst>
        </p:grpSpPr>
        <p:sp>
          <p:nvSpPr>
            <p:cNvPr id="4" name="Freeform 4"/>
            <p:cNvSpPr/>
            <p:nvPr/>
          </p:nvSpPr>
          <p:spPr>
            <a:xfrm>
              <a:off x="0" y="0"/>
              <a:ext cx="15746930" cy="11579199"/>
            </a:xfrm>
            <a:custGeom>
              <a:avLst/>
              <a:gdLst/>
              <a:ahLst/>
              <a:cxnLst/>
              <a:rect l="l" t="t" r="r" b="b"/>
              <a:pathLst>
                <a:path w="15746930" h="11579199">
                  <a:moveTo>
                    <a:pt x="0" y="0"/>
                  </a:moveTo>
                  <a:lnTo>
                    <a:pt x="15746930" y="0"/>
                  </a:lnTo>
                  <a:lnTo>
                    <a:pt x="15746930" y="11579199"/>
                  </a:lnTo>
                  <a:lnTo>
                    <a:pt x="0" y="11579199"/>
                  </a:lnTo>
                  <a:close/>
                </a:path>
              </a:pathLst>
            </a:custGeom>
            <a:grpFill/>
          </p:spPr>
        </p:sp>
      </p:grpSp>
      <p:sp>
        <p:nvSpPr>
          <p:cNvPr id="8" name="TextBox 8"/>
          <p:cNvSpPr txBox="1"/>
          <p:nvPr/>
        </p:nvSpPr>
        <p:spPr>
          <a:xfrm>
            <a:off x="8876423" y="4977738"/>
            <a:ext cx="8056564" cy="1851789"/>
          </a:xfrm>
          <a:prstGeom prst="rect">
            <a:avLst/>
          </a:prstGeom>
        </p:spPr>
        <p:txBody>
          <a:bodyPr wrap="square" lIns="0" tIns="0" rIns="0" bIns="0" rtlCol="0" anchor="t">
            <a:spAutoFit/>
          </a:bodyPr>
          <a:lstStyle/>
          <a:p>
            <a:pPr>
              <a:lnSpc>
                <a:spcPts val="14256"/>
              </a:lnSpc>
            </a:pPr>
            <a:r>
              <a:rPr lang="zh-CN" altLang="en-US" sz="13200" spc="600" dirty="0">
                <a:solidFill>
                  <a:srgbClr val="404040"/>
                </a:solidFill>
                <a:latin typeface="华光标题宋_CNKI" panose="02000500000000000000" pitchFamily="2" charset="-122"/>
                <a:ea typeface="华光标题宋_CNKI" panose="02000500000000000000" pitchFamily="2" charset="-122"/>
              </a:rPr>
              <a:t>运动</a:t>
            </a:r>
            <a:r>
              <a:rPr lang="zh-CN" altLang="en-US" sz="9600" spc="600" dirty="0">
                <a:solidFill>
                  <a:srgbClr val="D5333E"/>
                </a:solidFill>
                <a:latin typeface="华光标题宋_CNKI" panose="02000500000000000000" pitchFamily="2" charset="-122"/>
                <a:ea typeface="华光标题宋_CNKI" panose="02000500000000000000" pitchFamily="2" charset="-122"/>
              </a:rPr>
              <a:t>“</a:t>
            </a:r>
            <a:r>
              <a:rPr lang="zh-CN" altLang="en-US" sz="13200" spc="600" dirty="0">
                <a:solidFill>
                  <a:srgbClr val="D5333E"/>
                </a:solidFill>
                <a:latin typeface="华光标题宋_CNKI" panose="02000500000000000000" pitchFamily="2" charset="-122"/>
                <a:ea typeface="华光标题宋_CNKI" panose="02000500000000000000" pitchFamily="2" charset="-122"/>
              </a:rPr>
              <a:t>梅”</a:t>
            </a:r>
            <a:endParaRPr lang="en-US" sz="13200" spc="600" dirty="0">
              <a:solidFill>
                <a:srgbClr val="404040"/>
              </a:solidFill>
              <a:latin typeface="华光标题宋_CNKI" panose="02000500000000000000" pitchFamily="2" charset="-122"/>
              <a:ea typeface="华光标题宋_CNKI" panose="02000500000000000000" pitchFamily="2" charset="-122"/>
            </a:endParaRPr>
          </a:p>
        </p:txBody>
      </p:sp>
      <p:sp>
        <p:nvSpPr>
          <p:cNvPr id="10" name="TextBox 10"/>
          <p:cNvSpPr txBox="1"/>
          <p:nvPr/>
        </p:nvSpPr>
        <p:spPr>
          <a:xfrm>
            <a:off x="12626764" y="7339352"/>
            <a:ext cx="3811771" cy="551433"/>
          </a:xfrm>
          <a:prstGeom prst="rect">
            <a:avLst/>
          </a:prstGeom>
        </p:spPr>
        <p:txBody>
          <a:bodyPr wrap="square" lIns="0" tIns="0" rIns="0" bIns="0" rtlCol="0" anchor="t">
            <a:spAutoFit/>
          </a:bodyPr>
          <a:lstStyle/>
          <a:p>
            <a:pPr>
              <a:lnSpc>
                <a:spcPts val="4320"/>
              </a:lnSpc>
            </a:pPr>
            <a:r>
              <a:rPr lang="en-US" sz="3600" dirty="0">
                <a:solidFill>
                  <a:srgbClr val="808080"/>
                </a:solidFill>
                <a:latin typeface="Arimo"/>
              </a:rPr>
              <a:t>Sport MU</a:t>
            </a:r>
          </a:p>
        </p:txBody>
      </p:sp>
      <p:sp>
        <p:nvSpPr>
          <p:cNvPr id="11" name="AutoShape 11"/>
          <p:cNvSpPr/>
          <p:nvPr/>
        </p:nvSpPr>
        <p:spPr>
          <a:xfrm>
            <a:off x="10879874" y="8006680"/>
            <a:ext cx="4448957" cy="61118"/>
          </a:xfrm>
          <a:prstGeom prst="line">
            <a:avLst/>
          </a:prstGeom>
          <a:ln w="28575" cap="rnd">
            <a:solidFill>
              <a:srgbClr val="000000"/>
            </a:solidFill>
            <a:prstDash val="solid"/>
            <a:headEnd type="none" w="sm" len="sm"/>
            <a:tailEnd type="none" w="sm" len="sm"/>
          </a:ln>
        </p:spPr>
      </p:sp>
      <p:grpSp>
        <p:nvGrpSpPr>
          <p:cNvPr id="12" name="Group 12"/>
          <p:cNvGrpSpPr/>
          <p:nvPr/>
        </p:nvGrpSpPr>
        <p:grpSpPr>
          <a:xfrm>
            <a:off x="15063593" y="6723222"/>
            <a:ext cx="1205268" cy="1741390"/>
            <a:chOff x="16278" y="103897"/>
            <a:chExt cx="1205268" cy="1741389"/>
          </a:xfrm>
        </p:grpSpPr>
        <p:grpSp>
          <p:nvGrpSpPr>
            <p:cNvPr id="13" name="Group 13"/>
            <p:cNvGrpSpPr/>
            <p:nvPr/>
          </p:nvGrpSpPr>
          <p:grpSpPr>
            <a:xfrm>
              <a:off x="16278" y="103897"/>
              <a:ext cx="863981" cy="1440053"/>
              <a:chOff x="16278" y="103897"/>
              <a:chExt cx="863981" cy="1440053"/>
            </a:xfrm>
          </p:grpSpPr>
          <p:sp>
            <p:nvSpPr>
              <p:cNvPr id="14" name="Freeform 14"/>
              <p:cNvSpPr/>
              <p:nvPr/>
            </p:nvSpPr>
            <p:spPr>
              <a:xfrm>
                <a:off x="16278" y="103897"/>
                <a:ext cx="863981" cy="1440053"/>
              </a:xfrm>
              <a:custGeom>
                <a:avLst/>
                <a:gdLst/>
                <a:ahLst/>
                <a:cxnLst/>
                <a:rect l="l" t="t" r="r" b="b"/>
                <a:pathLst>
                  <a:path w="863981" h="1440053">
                    <a:moveTo>
                      <a:pt x="0" y="1440053"/>
                    </a:moveTo>
                    <a:lnTo>
                      <a:pt x="216027" y="0"/>
                    </a:lnTo>
                    <a:lnTo>
                      <a:pt x="863981" y="0"/>
                    </a:lnTo>
                    <a:lnTo>
                      <a:pt x="647954" y="1440053"/>
                    </a:lnTo>
                    <a:close/>
                  </a:path>
                </a:pathLst>
              </a:custGeom>
              <a:solidFill>
                <a:srgbClr val="D5333E"/>
              </a:solidFill>
            </p:spPr>
            <p:txBody>
              <a:bodyPr/>
              <a:lstStyle/>
              <a:p>
                <a:endParaRPr lang="zh-CN" altLang="en-US" dirty="0"/>
              </a:p>
            </p:txBody>
          </p:sp>
        </p:grpSp>
        <p:grpSp>
          <p:nvGrpSpPr>
            <p:cNvPr id="15" name="Group 15"/>
            <p:cNvGrpSpPr/>
            <p:nvPr/>
          </p:nvGrpSpPr>
          <p:grpSpPr>
            <a:xfrm>
              <a:off x="357565" y="405233"/>
              <a:ext cx="863981" cy="1440053"/>
              <a:chOff x="50617" y="116551"/>
              <a:chExt cx="863981" cy="1440053"/>
            </a:xfrm>
          </p:grpSpPr>
          <p:sp>
            <p:nvSpPr>
              <p:cNvPr id="16" name="Freeform 16"/>
              <p:cNvSpPr/>
              <p:nvPr/>
            </p:nvSpPr>
            <p:spPr>
              <a:xfrm>
                <a:off x="50617" y="116551"/>
                <a:ext cx="863981" cy="1440053"/>
              </a:xfrm>
              <a:custGeom>
                <a:avLst/>
                <a:gdLst/>
                <a:ahLst/>
                <a:cxnLst/>
                <a:rect l="l" t="t" r="r" b="b"/>
                <a:pathLst>
                  <a:path w="863981" h="1440053">
                    <a:moveTo>
                      <a:pt x="0" y="1440053"/>
                    </a:moveTo>
                    <a:lnTo>
                      <a:pt x="216027" y="0"/>
                    </a:lnTo>
                    <a:lnTo>
                      <a:pt x="863981" y="0"/>
                    </a:lnTo>
                    <a:lnTo>
                      <a:pt x="647954" y="1440053"/>
                    </a:lnTo>
                    <a:close/>
                  </a:path>
                </a:pathLst>
              </a:custGeom>
              <a:solidFill>
                <a:srgbClr val="DC7956">
                  <a:alpha val="19608"/>
                </a:srgbClr>
              </a:solidFill>
            </p:spPr>
          </p:sp>
        </p:grpSp>
      </p:grpSp>
      <p:sp>
        <p:nvSpPr>
          <p:cNvPr id="24" name="文本框 23">
            <a:extLst>
              <a:ext uri="{FF2B5EF4-FFF2-40B4-BE49-F238E27FC236}">
                <a16:creationId xmlns:a16="http://schemas.microsoft.com/office/drawing/2014/main" id="{7FA05EF4-057C-373C-5B9D-B02FC45446B5}"/>
              </a:ext>
            </a:extLst>
          </p:cNvPr>
          <p:cNvSpPr txBox="1"/>
          <p:nvPr/>
        </p:nvSpPr>
        <p:spPr>
          <a:xfrm>
            <a:off x="6598448" y="9100252"/>
            <a:ext cx="11710735" cy="1200329"/>
          </a:xfrm>
          <a:prstGeom prst="rect">
            <a:avLst/>
          </a:prstGeom>
          <a:noFill/>
        </p:spPr>
        <p:txBody>
          <a:bodyPr wrap="square" rtlCol="0">
            <a:spAutoFit/>
          </a:bodyPr>
          <a:lstStyle/>
          <a:p>
            <a:r>
              <a:rPr lang="en-US" altLang="zh-CN" sz="7200" b="1" dirty="0">
                <a:latin typeface="华光黑变_CNKI" panose="02000500000000000000" pitchFamily="2" charset="-122"/>
                <a:ea typeface="华光黑变_CNKI" panose="02000500000000000000" pitchFamily="2" charset="-122"/>
              </a:rPr>
              <a:t>——</a:t>
            </a:r>
            <a:r>
              <a:rPr lang="zh-CN" altLang="en-US" sz="7200" b="1" dirty="0">
                <a:latin typeface="华光黑变_CNKI" panose="02000500000000000000" pitchFamily="2" charset="-122"/>
                <a:ea typeface="华光黑变_CNKI" panose="02000500000000000000" pitchFamily="2" charset="-122"/>
              </a:rPr>
              <a:t>大学生的运动社交平台</a:t>
            </a:r>
          </a:p>
        </p:txBody>
      </p:sp>
      <p:pic>
        <p:nvPicPr>
          <p:cNvPr id="26" name="图片 25">
            <a:extLst>
              <a:ext uri="{FF2B5EF4-FFF2-40B4-BE49-F238E27FC236}">
                <a16:creationId xmlns:a16="http://schemas.microsoft.com/office/drawing/2014/main" id="{F99AB5F2-DE7A-F866-EBE5-0CC0BDECACA3}"/>
              </a:ext>
            </a:extLst>
          </p:cNvPr>
          <p:cNvPicPr>
            <a:picLocks noChangeAspect="1"/>
          </p:cNvPicPr>
          <p:nvPr/>
        </p:nvPicPr>
        <p:blipFill rotWithShape="1">
          <a:blip r:embed="rId3">
            <a:extLst>
              <a:ext uri="{28A0092B-C50C-407E-A947-70E740481C1C}">
                <a14:useLocalDpi xmlns:a14="http://schemas.microsoft.com/office/drawing/2010/main" val="0"/>
              </a:ext>
            </a:extLst>
          </a:blip>
          <a:srcRect l="29670" t="31011" r="33048" b="31095"/>
          <a:stretch/>
        </p:blipFill>
        <p:spPr>
          <a:xfrm>
            <a:off x="10402688" y="1973998"/>
            <a:ext cx="3905517" cy="3265060"/>
          </a:xfrm>
          <a:prstGeom prst="rect">
            <a:avLst/>
          </a:prstGeom>
        </p:spPr>
      </p:pic>
      <p:pic>
        <p:nvPicPr>
          <p:cNvPr id="33" name="图片 32">
            <a:extLst>
              <a:ext uri="{FF2B5EF4-FFF2-40B4-BE49-F238E27FC236}">
                <a16:creationId xmlns:a16="http://schemas.microsoft.com/office/drawing/2014/main" id="{A55517CE-1FDB-BAA9-136B-29F335574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19" y="198522"/>
            <a:ext cx="7292694" cy="1215449"/>
          </a:xfrm>
          <a:prstGeom prst="rect">
            <a:avLst/>
          </a:prstGeom>
        </p:spPr>
      </p:pic>
      <p:sp>
        <p:nvSpPr>
          <p:cNvPr id="2" name="文本框 1">
            <a:extLst>
              <a:ext uri="{FF2B5EF4-FFF2-40B4-BE49-F238E27FC236}">
                <a16:creationId xmlns:a16="http://schemas.microsoft.com/office/drawing/2014/main" id="{C1501676-2A33-DB6E-5AFD-CEAFE055A252}"/>
              </a:ext>
            </a:extLst>
          </p:cNvPr>
          <p:cNvSpPr txBox="1"/>
          <p:nvPr/>
        </p:nvSpPr>
        <p:spPr>
          <a:xfrm>
            <a:off x="4318516" y="11166563"/>
            <a:ext cx="24877647" cy="1446550"/>
          </a:xfrm>
          <a:prstGeom prst="rect">
            <a:avLst/>
          </a:prstGeom>
          <a:noFill/>
        </p:spPr>
        <p:txBody>
          <a:bodyPr wrap="square" rtlCol="0">
            <a:spAutoFit/>
          </a:bodyPr>
          <a:lstStyle/>
          <a:p>
            <a:r>
              <a:rPr lang="zh-CN" altLang="en-US" sz="4400" dirty="0">
                <a:solidFill>
                  <a:schemeClr val="bg1"/>
                </a:solidFill>
                <a:latin typeface="华文中宋" panose="02010600040101010101" pitchFamily="2" charset="-122"/>
                <a:ea typeface="华文中宋" panose="02010600040101010101" pitchFamily="2" charset="-122"/>
              </a:rPr>
              <a:t>汇报：郑海峰 吴宸林 答辩：彭文琦 </a:t>
            </a:r>
            <a:endParaRPr lang="en-US" altLang="zh-CN" sz="4400" dirty="0">
              <a:solidFill>
                <a:schemeClr val="bg1"/>
              </a:solidFill>
              <a:latin typeface="华文中宋" panose="02010600040101010101" pitchFamily="2" charset="-122"/>
              <a:ea typeface="华文中宋" panose="02010600040101010101" pitchFamily="2" charset="-122"/>
            </a:endParaRPr>
          </a:p>
          <a:p>
            <a:r>
              <a:rPr lang="zh-CN" altLang="en-US" sz="4400" dirty="0">
                <a:solidFill>
                  <a:schemeClr val="bg1"/>
                </a:solidFill>
                <a:latin typeface="华文中宋" panose="02010600040101010101" pitchFamily="2" charset="-122"/>
                <a:ea typeface="华文中宋" panose="02010600040101010101" pitchFamily="2" charset="-122"/>
              </a:rPr>
              <a:t>制作：丘颖欣 林哲萍 童晗 郭益梁 薛博阳 彭文琦 视频：许岚晖</a:t>
            </a:r>
          </a:p>
        </p:txBody>
      </p:sp>
    </p:spTree>
    <p:extLst>
      <p:ext uri="{BB962C8B-B14F-4D97-AF65-F5344CB8AC3E}">
        <p14:creationId xmlns:p14="http://schemas.microsoft.com/office/powerpoint/2010/main" val="2478736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069797" y="22167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81897" y="3547899"/>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240246" y="3619500"/>
            <a:ext cx="746886" cy="746884"/>
            <a:chOff x="12414816" y="12344400"/>
            <a:chExt cx="1056518" cy="1056516"/>
          </a:xfrm>
        </p:grpSpPr>
        <p:sp>
          <p:nvSpPr>
            <p:cNvPr id="16" name="椭圆 1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5240246" y="9342359"/>
            <a:ext cx="746886" cy="746884"/>
            <a:chOff x="12414816" y="12344400"/>
            <a:chExt cx="1056518" cy="1056516"/>
          </a:xfrm>
        </p:grpSpPr>
        <p:sp>
          <p:nvSpPr>
            <p:cNvPr id="26" name="椭圆 2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3765773" y="5554807"/>
            <a:ext cx="17165276" cy="2400657"/>
          </a:xfrm>
          <a:prstGeom prst="rect">
            <a:avLst/>
          </a:prstGeom>
          <a:noFill/>
        </p:spPr>
        <p:txBody>
          <a:bodyPr wrap="none" rtlCol="0">
            <a:spAutoFit/>
          </a:bodyPr>
          <a:lstStyle/>
          <a:p>
            <a:pPr algn="ctr"/>
            <a:r>
              <a:rPr lang="en-US" altLang="zh-CN"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1.</a:t>
            </a:r>
            <a:r>
              <a:rPr lang="zh-CN" altLang="en-US"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项目架构设计框图</a:t>
            </a:r>
          </a:p>
        </p:txBody>
      </p:sp>
      <p:sp>
        <p:nvSpPr>
          <p:cNvPr id="40" name="椭圆 39"/>
          <p:cNvSpPr/>
          <p:nvPr/>
        </p:nvSpPr>
        <p:spPr>
          <a:xfrm>
            <a:off x="19065556" y="1558859"/>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38271" y="11095996"/>
            <a:ext cx="1123014" cy="112301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526471" y="2724815"/>
            <a:ext cx="746886" cy="746884"/>
            <a:chOff x="12414816" y="12344400"/>
            <a:chExt cx="1056518" cy="1056516"/>
          </a:xfrm>
        </p:grpSpPr>
        <p:sp>
          <p:nvSpPr>
            <p:cNvPr id="36" name="椭圆 35"/>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0069797" y="10495483"/>
            <a:ext cx="746886" cy="746884"/>
            <a:chOff x="12414816" y="12344400"/>
            <a:chExt cx="1056518" cy="1056516"/>
          </a:xfrm>
        </p:grpSpPr>
        <p:sp>
          <p:nvSpPr>
            <p:cNvPr id="42" name="椭圆 41"/>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6719668" y="8183473"/>
            <a:ext cx="10214015" cy="615553"/>
          </a:xfrm>
          <a:prstGeom prst="rect">
            <a:avLst/>
          </a:prstGeom>
        </p:spPr>
        <p:txBody>
          <a:bodyPr wrap="none" lIns="0" tIns="0" rIns="0" bIns="0">
            <a:spAutoFit/>
          </a:bodyPr>
          <a:lstStyle/>
          <a:p>
            <a:pPr algn="r">
              <a:defRPr/>
            </a:pPr>
            <a:r>
              <a:rPr lang="en-US" altLang="zh-CN" sz="4000" b="0" i="0" dirty="0">
                <a:solidFill>
                  <a:srgbClr val="2A2B2E"/>
                </a:solidFill>
                <a:effectLst/>
                <a:latin typeface="微软雅黑" panose="020B0503020204020204" pitchFamily="34" charset="-122"/>
                <a:ea typeface="微软雅黑" panose="020B0503020204020204" pitchFamily="34" charset="-122"/>
              </a:rPr>
              <a:t>Project architecture design block diagram</a:t>
            </a:r>
            <a:endParaRPr lang="en-US" altLang="zh-CN" sz="4000" dirty="0">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endParaRPr>
          </a:p>
        </p:txBody>
      </p:sp>
      <p:sp>
        <p:nvSpPr>
          <p:cNvPr id="51" name="矩形 50"/>
          <p:cNvSpPr/>
          <p:nvPr/>
        </p:nvSpPr>
        <p:spPr>
          <a:xfrm>
            <a:off x="16597745" y="1119679"/>
            <a:ext cx="6541655" cy="1015365"/>
          </a:xfrm>
          <a:prstGeom prst="rect">
            <a:avLst/>
          </a:prstGeom>
        </p:spPr>
        <p:txBody>
          <a:bodyPr wrap="square" lIns="0" tIns="0" rIns="0" bIns="0">
            <a:spAutoFit/>
          </a:bodyPr>
          <a:lstStyle/>
          <a:p>
            <a:pPr algn="r">
              <a:defRPr/>
            </a:pPr>
            <a:r>
              <a:rPr lang="en-US" altLang="zh-CN"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rPr>
              <a:t>PART.01</a:t>
            </a:r>
            <a:endParaRPr lang="zh-CN" altLang="en-US"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endParaRPr>
          </a:p>
        </p:txBody>
      </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90497246"/>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069797" y="22167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81897" y="3547899"/>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240246" y="3619500"/>
            <a:ext cx="746886" cy="746884"/>
            <a:chOff x="12414816" y="12344400"/>
            <a:chExt cx="1056518" cy="1056516"/>
          </a:xfrm>
        </p:grpSpPr>
        <p:sp>
          <p:nvSpPr>
            <p:cNvPr id="16" name="椭圆 1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5240246" y="9342359"/>
            <a:ext cx="746886" cy="746884"/>
            <a:chOff x="12414816" y="12344400"/>
            <a:chExt cx="1056518" cy="1056516"/>
          </a:xfrm>
        </p:grpSpPr>
        <p:sp>
          <p:nvSpPr>
            <p:cNvPr id="26" name="椭圆 2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9399665" y="468610"/>
            <a:ext cx="5331909" cy="923330"/>
          </a:xfrm>
          <a:prstGeom prst="rect">
            <a:avLst/>
          </a:prstGeom>
          <a:noFill/>
        </p:spPr>
        <p:txBody>
          <a:bodyPr wrap="none" rtlCol="0">
            <a:spAutoFit/>
          </a:bodyPr>
          <a:lstStyle/>
          <a:p>
            <a:pPr algn="ctr"/>
            <a:r>
              <a:rPr lang="zh-CN" altLang="en-US" sz="54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架构图</a:t>
            </a:r>
            <a:r>
              <a:rPr lang="en-US" altLang="zh-CN" sz="54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a:t>
            </a:r>
            <a:r>
              <a:rPr lang="zh-CN" altLang="en-US" sz="54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场景视图</a:t>
            </a:r>
          </a:p>
        </p:txBody>
      </p:sp>
      <p:sp>
        <p:nvSpPr>
          <p:cNvPr id="40" name="椭圆 39"/>
          <p:cNvSpPr/>
          <p:nvPr/>
        </p:nvSpPr>
        <p:spPr>
          <a:xfrm>
            <a:off x="22446302" y="930275"/>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980670" y="9715801"/>
            <a:ext cx="1123014" cy="112301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526471" y="2724815"/>
            <a:ext cx="746886" cy="746884"/>
            <a:chOff x="12414816" y="12344400"/>
            <a:chExt cx="1056518" cy="1056516"/>
          </a:xfrm>
        </p:grpSpPr>
        <p:sp>
          <p:nvSpPr>
            <p:cNvPr id="36" name="椭圆 35"/>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0069797" y="10495483"/>
            <a:ext cx="746886" cy="746884"/>
            <a:chOff x="12414816" y="12344400"/>
            <a:chExt cx="1056518" cy="1056516"/>
          </a:xfrm>
        </p:grpSpPr>
        <p:sp>
          <p:nvSpPr>
            <p:cNvPr id="42" name="椭圆 41"/>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795B44A-9556-6EAD-96A7-467168F4C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5671" y="1638877"/>
            <a:ext cx="18856605" cy="11419970"/>
          </a:xfrm>
          <a:prstGeom prst="rect">
            <a:avLst/>
          </a:prstGeom>
        </p:spPr>
      </p:pic>
    </p:spTree>
    <p:extLst>
      <p:ext uri="{BB962C8B-B14F-4D97-AF65-F5344CB8AC3E}">
        <p14:creationId xmlns:p14="http://schemas.microsoft.com/office/powerpoint/2010/main" val="1774024566"/>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069797" y="22167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81897" y="3547899"/>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240246" y="3619500"/>
            <a:ext cx="746886" cy="746884"/>
            <a:chOff x="12414816" y="12344400"/>
            <a:chExt cx="1056518" cy="1056516"/>
          </a:xfrm>
        </p:grpSpPr>
        <p:sp>
          <p:nvSpPr>
            <p:cNvPr id="16" name="椭圆 1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5240246" y="9342359"/>
            <a:ext cx="746886" cy="746884"/>
            <a:chOff x="12414816" y="12344400"/>
            <a:chExt cx="1056518" cy="1056516"/>
          </a:xfrm>
        </p:grpSpPr>
        <p:sp>
          <p:nvSpPr>
            <p:cNvPr id="26" name="椭圆 2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456574" y="5663750"/>
            <a:ext cx="9470861" cy="2400657"/>
          </a:xfrm>
          <a:prstGeom prst="rect">
            <a:avLst/>
          </a:prstGeom>
          <a:noFill/>
        </p:spPr>
        <p:txBody>
          <a:bodyPr wrap="none" rtlCol="0">
            <a:spAutoFit/>
          </a:bodyPr>
          <a:lstStyle/>
          <a:p>
            <a:pPr algn="ctr"/>
            <a:r>
              <a:rPr lang="en-US" altLang="zh-CN"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2.</a:t>
            </a:r>
            <a:r>
              <a:rPr lang="zh-CN" altLang="en-US"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成员分工</a:t>
            </a:r>
          </a:p>
        </p:txBody>
      </p:sp>
      <p:sp>
        <p:nvSpPr>
          <p:cNvPr id="40" name="椭圆 39"/>
          <p:cNvSpPr/>
          <p:nvPr/>
        </p:nvSpPr>
        <p:spPr>
          <a:xfrm>
            <a:off x="19065556" y="1558859"/>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38271" y="11095996"/>
            <a:ext cx="1123014" cy="112301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526471" y="2724815"/>
            <a:ext cx="746886" cy="746884"/>
            <a:chOff x="12414816" y="12344400"/>
            <a:chExt cx="1056518" cy="1056516"/>
          </a:xfrm>
        </p:grpSpPr>
        <p:sp>
          <p:nvSpPr>
            <p:cNvPr id="36" name="椭圆 35"/>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0069797" y="10495483"/>
            <a:ext cx="746886" cy="746884"/>
            <a:chOff x="12414816" y="12344400"/>
            <a:chExt cx="1056518" cy="1056516"/>
          </a:xfrm>
        </p:grpSpPr>
        <p:sp>
          <p:nvSpPr>
            <p:cNvPr id="42" name="椭圆 41"/>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8375546" y="8064407"/>
            <a:ext cx="8361455" cy="615553"/>
          </a:xfrm>
          <a:prstGeom prst="rect">
            <a:avLst/>
          </a:prstGeom>
        </p:spPr>
        <p:txBody>
          <a:bodyPr wrap="none" lIns="0" tIns="0" rIns="0" bIns="0">
            <a:spAutoFit/>
          </a:bodyPr>
          <a:lstStyle/>
          <a:p>
            <a:pPr algn="r">
              <a:defRPr/>
            </a:pPr>
            <a:r>
              <a:rPr lang="en-US" altLang="zh-CN" sz="4000" dirty="0">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Division of labor among members</a:t>
            </a:r>
          </a:p>
        </p:txBody>
      </p:sp>
      <p:sp>
        <p:nvSpPr>
          <p:cNvPr id="51" name="矩形 50"/>
          <p:cNvSpPr/>
          <p:nvPr/>
        </p:nvSpPr>
        <p:spPr>
          <a:xfrm>
            <a:off x="16597745" y="1119679"/>
            <a:ext cx="6541655" cy="1015365"/>
          </a:xfrm>
          <a:prstGeom prst="rect">
            <a:avLst/>
          </a:prstGeom>
        </p:spPr>
        <p:txBody>
          <a:bodyPr wrap="square" lIns="0" tIns="0" rIns="0" bIns="0">
            <a:spAutoFit/>
          </a:bodyPr>
          <a:lstStyle/>
          <a:p>
            <a:pPr algn="r">
              <a:defRPr/>
            </a:pPr>
            <a:r>
              <a:rPr lang="en-US" altLang="zh-CN"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rPr>
              <a:t>PART.02</a:t>
            </a:r>
            <a:endParaRPr lang="zh-CN" altLang="en-US"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endParaRPr>
          </a:p>
        </p:txBody>
      </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146538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791844" y="9619029"/>
            <a:ext cx="2223026" cy="222302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492" name="Table"/>
          <p:cNvGraphicFramePr/>
          <p:nvPr/>
        </p:nvGraphicFramePr>
        <p:xfrm>
          <a:off x="1966340" y="1952030"/>
          <a:ext cx="20451317" cy="10581340"/>
        </p:xfrm>
        <a:graphic>
          <a:graphicData uri="http://schemas.openxmlformats.org/drawingml/2006/table">
            <a:tbl>
              <a:tblPr bandRow="1"/>
              <a:tblGrid>
                <a:gridCol w="1811576">
                  <a:extLst>
                    <a:ext uri="{9D8B030D-6E8A-4147-A177-3AD203B41FA5}">
                      <a16:colId xmlns:a16="http://schemas.microsoft.com/office/drawing/2014/main" val="20000"/>
                    </a:ext>
                  </a:extLst>
                </a:gridCol>
                <a:gridCol w="3320716">
                  <a:extLst>
                    <a:ext uri="{9D8B030D-6E8A-4147-A177-3AD203B41FA5}">
                      <a16:colId xmlns:a16="http://schemas.microsoft.com/office/drawing/2014/main" val="20001"/>
                    </a:ext>
                  </a:extLst>
                </a:gridCol>
                <a:gridCol w="15319025">
                  <a:extLst>
                    <a:ext uri="{9D8B030D-6E8A-4147-A177-3AD203B41FA5}">
                      <a16:colId xmlns:a16="http://schemas.microsoft.com/office/drawing/2014/main" val="20002"/>
                    </a:ext>
                  </a:extLst>
                </a:gridCol>
              </a:tblGrid>
              <a:tr h="1058134">
                <a:tc>
                  <a:txBody>
                    <a:bodyPr/>
                    <a:lstStyle/>
                    <a:p>
                      <a:pPr algn="ctr" defTabSz="914400">
                        <a:lnSpc>
                          <a:spcPct val="150000"/>
                        </a:lnSpc>
                        <a:defRPr sz="2500">
                          <a:solidFill>
                            <a:srgbClr val="FFFFFF"/>
                          </a:solidFill>
                          <a:latin typeface="Roboto"/>
                          <a:ea typeface="Roboto"/>
                          <a:cs typeface="Roboto"/>
                          <a:sym typeface="Roboto"/>
                        </a:defRPr>
                      </a:pPr>
                      <a:endParaRPr sz="3200" dirty="0">
                        <a:solidFill>
                          <a:srgbClr val="ECF1F7"/>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txBody>
                  <a:tcPr marL="50800" marR="50800" marT="50800" marB="50800" anchor="ctr" horzOverflow="overflow">
                    <a:lnL w="0">
                      <a:miter lim="400000"/>
                    </a:lnL>
                    <a:lnR w="0">
                      <a:noFill/>
                      <a:miter lim="400000"/>
                    </a:lnR>
                    <a:lnT w="38100">
                      <a:solidFill>
                        <a:srgbClr val="396AFC"/>
                      </a:solidFill>
                      <a:miter lim="400000"/>
                    </a:lnT>
                    <a:lnB w="12700" cap="flat" cmpd="sng" algn="ctr">
                      <a:solidFill>
                        <a:srgbClr val="42465F"/>
                      </a:solidFill>
                      <a:prstDash val="solid"/>
                      <a:round/>
                      <a:headEnd type="none" w="med" len="med"/>
                      <a:tailEnd type="none" w="med" len="med"/>
                    </a:lnB>
                    <a:solidFill>
                      <a:srgbClr val="42465F"/>
                    </a:solidFill>
                  </a:tcPr>
                </a:tc>
                <a:tc>
                  <a:txBody>
                    <a:bodyPr/>
                    <a:lstStyle/>
                    <a:p>
                      <a:pPr algn="ctr" defTabSz="914400">
                        <a:lnSpc>
                          <a:spcPct val="150000"/>
                        </a:lnSpc>
                      </a:pPr>
                      <a:r>
                        <a:rPr lang="zh-CN" altLang="en-US" sz="3200" dirty="0">
                          <a:solidFill>
                            <a:srgbClr val="ECF1F7"/>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Roboto"/>
                        </a:rPr>
                        <a:t>成员</a:t>
                      </a:r>
                      <a:endParaRPr lang="en-GB" sz="3200" dirty="0">
                        <a:solidFill>
                          <a:srgbClr val="ECF1F7"/>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Roboto"/>
                      </a:endParaRPr>
                    </a:p>
                  </a:txBody>
                  <a:tcPr marL="50800" marR="50800" marT="50800" marB="50800" anchor="ctr" horzOverflow="overflow">
                    <a:lnL w="0">
                      <a:miter lim="400000"/>
                    </a:lnL>
                    <a:lnR w="0">
                      <a:miter lim="400000"/>
                    </a:lnR>
                    <a:lnT w="38100">
                      <a:solidFill>
                        <a:srgbClr val="396AFC"/>
                      </a:solidFill>
                      <a:miter lim="400000"/>
                    </a:lnT>
                    <a:lnB w="12700" cap="flat" cmpd="sng" algn="ctr">
                      <a:solidFill>
                        <a:srgbClr val="42465F"/>
                      </a:solidFill>
                      <a:prstDash val="solid"/>
                      <a:round/>
                      <a:headEnd type="none" w="med" len="med"/>
                      <a:tailEnd type="none" w="med" len="med"/>
                    </a:lnB>
                    <a:solidFill>
                      <a:srgbClr val="42465F"/>
                    </a:solidFill>
                  </a:tcPr>
                </a:tc>
                <a:tc>
                  <a:txBody>
                    <a:bodyPr/>
                    <a:lstStyle/>
                    <a:p>
                      <a:pPr algn="ctr" defTabSz="914400"/>
                      <a:r>
                        <a:rPr lang="zh-CN" altLang="en-US" sz="3200" dirty="0">
                          <a:solidFill>
                            <a:srgbClr val="ECF1F7"/>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Roboto"/>
                        </a:rPr>
                        <a:t>分工</a:t>
                      </a:r>
                      <a:endParaRPr lang="en-US" sz="3200" dirty="0">
                        <a:solidFill>
                          <a:srgbClr val="ECF1F7"/>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Roboto"/>
                      </a:endParaRPr>
                    </a:p>
                  </a:txBody>
                  <a:tcPr marL="50800" marR="50800" marT="50800" marB="50800" anchor="ctr" horzOverflow="overflow">
                    <a:lnL w="0">
                      <a:miter lim="400000"/>
                    </a:lnL>
                    <a:lnR w="0">
                      <a:miter lim="400000"/>
                    </a:lnR>
                    <a:lnT w="38100">
                      <a:solidFill>
                        <a:srgbClr val="396AFC"/>
                      </a:solidFill>
                      <a:miter lim="400000"/>
                    </a:lnT>
                    <a:lnB w="12700" cap="flat" cmpd="sng" algn="ctr">
                      <a:solidFill>
                        <a:srgbClr val="42465F"/>
                      </a:solidFill>
                      <a:prstDash val="solid"/>
                      <a:round/>
                      <a:headEnd type="none" w="med" len="med"/>
                      <a:tailEnd type="none" w="med" len="med"/>
                    </a:lnB>
                    <a:solidFill>
                      <a:srgbClr val="42465F"/>
                    </a:solidFill>
                  </a:tcPr>
                </a:tc>
                <a:extLst>
                  <a:ext uri="{0D108BD9-81ED-4DB2-BD59-A6C34878D82A}">
                    <a16:rowId xmlns:a16="http://schemas.microsoft.com/office/drawing/2014/main" val="10000"/>
                  </a:ext>
                </a:extLst>
              </a:tr>
              <a:tr h="1058134">
                <a:tc>
                  <a:txBody>
                    <a:bodyPr/>
                    <a:lstStyle/>
                    <a:p>
                      <a:pPr algn="ctr" defTabSz="914400">
                        <a:lnSpc>
                          <a:spcPct val="150000"/>
                        </a:lnSpc>
                      </a:pPr>
                      <a:r>
                        <a:rPr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1</a:t>
                      </a:r>
                    </a:p>
                  </a:txBody>
                  <a:tcPr marL="50800" marR="50800" marT="50800" marB="50800" anchor="ctr" horzOverflow="overflow">
                    <a:lnL w="0">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lnSpc>
                          <a:spcPct val="150000"/>
                        </a:lnSpc>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丘颖欣</a:t>
                      </a:r>
                      <a:endParaRPr lang="en-GB"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miter lim="400000"/>
                    </a:lnL>
                    <a:lnR w="0">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defRPr>
                          <a:latin typeface="Roboto"/>
                          <a:ea typeface="Roboto"/>
                          <a:cs typeface="Roboto"/>
                          <a:sym typeface="Roboto"/>
                        </a:defRPr>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原型设计，报告类图，“我的”模块开发，</a:t>
                      </a:r>
                      <a:r>
                        <a:rPr lang="en-US" altLang="zh-CN"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ppt</a:t>
                      </a:r>
                    </a:p>
                  </a:txBody>
                  <a:tcPr marL="50800" marR="50800" marT="50800" marB="50800" anchor="ctr" horzOverflow="overflow">
                    <a:lnL w="0">
                      <a:noFill/>
                      <a:miter lim="400000"/>
                    </a:lnL>
                    <a:lnR w="0">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extLst>
                  <a:ext uri="{0D108BD9-81ED-4DB2-BD59-A6C34878D82A}">
                    <a16:rowId xmlns:a16="http://schemas.microsoft.com/office/drawing/2014/main" val="10001"/>
                  </a:ext>
                </a:extLst>
              </a:tr>
              <a:tr h="1058134">
                <a:tc>
                  <a:txBody>
                    <a:bodyPr/>
                    <a:lstStyle/>
                    <a:p>
                      <a:pPr algn="ctr" defTabSz="914400">
                        <a:lnSpc>
                          <a:spcPct val="150000"/>
                        </a:lnSpc>
                      </a:pPr>
                      <a:r>
                        <a:rPr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2</a:t>
                      </a:r>
                    </a:p>
                  </a:txBody>
                  <a:tcPr marL="50800" marR="50800" marT="50800" marB="50800" anchor="ctr" horzOverflow="overflow">
                    <a:lnL w="0">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tcPr>
                </a:tc>
                <a:tc>
                  <a:txBody>
                    <a:bodyPr/>
                    <a:lstStyle/>
                    <a:p>
                      <a:pPr algn="ctr" defTabSz="914400">
                        <a:lnSpc>
                          <a:spcPct val="150000"/>
                        </a:lnSpc>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彭文琦</a:t>
                      </a:r>
                      <a:endParaRPr lang="en-GB"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miter lim="400000"/>
                    </a:lnL>
                    <a:lnR w="0">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tcPr>
                </a:tc>
                <a:tc>
                  <a:txBody>
                    <a:bodyPr/>
                    <a:lstStyle/>
                    <a:p>
                      <a:pPr algn="ctr" defTabSz="914400"/>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原型设计，报告类图，“运动”模块计时部分开发，</a:t>
                      </a:r>
                      <a:r>
                        <a:rPr lang="en-US" altLang="zh-CN"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ppt</a:t>
                      </a:r>
                      <a:endParaRPr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tcPr>
                </a:tc>
                <a:extLst>
                  <a:ext uri="{0D108BD9-81ED-4DB2-BD59-A6C34878D82A}">
                    <a16:rowId xmlns:a16="http://schemas.microsoft.com/office/drawing/2014/main" val="10002"/>
                  </a:ext>
                </a:extLst>
              </a:tr>
              <a:tr h="1058134">
                <a:tc>
                  <a:txBody>
                    <a:bodyPr/>
                    <a:lstStyle/>
                    <a:p>
                      <a:pPr algn="ctr" defTabSz="914400">
                        <a:lnSpc>
                          <a:spcPct val="150000"/>
                        </a:lnSpc>
                      </a:pPr>
                      <a:r>
                        <a:rPr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3</a:t>
                      </a:r>
                    </a:p>
                  </a:txBody>
                  <a:tcPr marL="50800" marR="50800" marT="50800" marB="50800" anchor="ctr" horzOverflow="overflow">
                    <a:lnL w="0">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lnSpc>
                          <a:spcPct val="150000"/>
                        </a:lnSpc>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林哲萍</a:t>
                      </a:r>
                      <a:endParaRPr lang="en-GB"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miter lim="400000"/>
                    </a:lnL>
                    <a:lnR w="0">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项目报告功能部分，项目答辩，“社区”模块开发，</a:t>
                      </a:r>
                      <a:r>
                        <a:rPr lang="en-US" altLang="zh-CN"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ppt</a:t>
                      </a:r>
                      <a:endParaRPr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extLst>
                  <a:ext uri="{0D108BD9-81ED-4DB2-BD59-A6C34878D82A}">
                    <a16:rowId xmlns:a16="http://schemas.microsoft.com/office/drawing/2014/main" val="10003"/>
                  </a:ext>
                </a:extLst>
              </a:tr>
              <a:tr h="1058134">
                <a:tc>
                  <a:txBody>
                    <a:bodyPr/>
                    <a:lstStyle/>
                    <a:p>
                      <a:pPr algn="ctr" defTabSz="914400">
                        <a:lnSpc>
                          <a:spcPct val="150000"/>
                        </a:lnSpc>
                      </a:pPr>
                      <a:r>
                        <a:rPr lang="en-US"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4</a:t>
                      </a:r>
                      <a:endParaRPr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lnSpc>
                          <a:spcPct val="150000"/>
                        </a:lnSpc>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童晗</a:t>
                      </a:r>
                      <a:endParaRPr lang="en-GB"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项目报告功能部分，“运动”模块计步部分开发，</a:t>
                      </a:r>
                      <a:r>
                        <a:rPr lang="en-US" altLang="zh-CN"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ppt</a:t>
                      </a:r>
                      <a:endParaRPr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extLst>
                  <a:ext uri="{0D108BD9-81ED-4DB2-BD59-A6C34878D82A}">
                    <a16:rowId xmlns:a16="http://schemas.microsoft.com/office/drawing/2014/main" val="2794947643"/>
                  </a:ext>
                </a:extLst>
              </a:tr>
              <a:tr h="1058134">
                <a:tc>
                  <a:txBody>
                    <a:bodyPr/>
                    <a:lstStyle/>
                    <a:p>
                      <a:pPr algn="ctr" defTabSz="914400">
                        <a:lnSpc>
                          <a:spcPct val="150000"/>
                        </a:lnSpc>
                      </a:pPr>
                      <a:r>
                        <a:rPr lang="en-US"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5</a:t>
                      </a:r>
                      <a:endParaRPr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lnSpc>
                          <a:spcPct val="150000"/>
                        </a:lnSpc>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郑海峰</a:t>
                      </a:r>
                      <a:endParaRPr lang="en-GB"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团队领导，项目展示，博客撰写与整合，开发协助，项目答辩</a:t>
                      </a:r>
                      <a:endParaRPr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extLst>
                  <a:ext uri="{0D108BD9-81ED-4DB2-BD59-A6C34878D82A}">
                    <a16:rowId xmlns:a16="http://schemas.microsoft.com/office/drawing/2014/main" val="961353521"/>
                  </a:ext>
                </a:extLst>
              </a:tr>
              <a:tr h="1058134">
                <a:tc>
                  <a:txBody>
                    <a:bodyPr/>
                    <a:lstStyle/>
                    <a:p>
                      <a:pPr algn="ctr" defTabSz="914400">
                        <a:lnSpc>
                          <a:spcPct val="150000"/>
                        </a:lnSpc>
                      </a:pPr>
                      <a:r>
                        <a:rPr lang="en-US"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6</a:t>
                      </a:r>
                      <a:endParaRPr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lnSpc>
                          <a:spcPct val="150000"/>
                        </a:lnSpc>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许岚晖</a:t>
                      </a:r>
                      <a:endParaRPr lang="en-GB"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项目视频演示，开发协助，</a:t>
                      </a:r>
                      <a:r>
                        <a:rPr lang="en-US" altLang="zh-CN"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ppt</a:t>
                      </a: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制作</a:t>
                      </a:r>
                      <a:endParaRPr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extLst>
                  <a:ext uri="{0D108BD9-81ED-4DB2-BD59-A6C34878D82A}">
                    <a16:rowId xmlns:a16="http://schemas.microsoft.com/office/drawing/2014/main" val="2554571306"/>
                  </a:ext>
                </a:extLst>
              </a:tr>
              <a:tr h="1058134">
                <a:tc>
                  <a:txBody>
                    <a:bodyPr/>
                    <a:lstStyle/>
                    <a:p>
                      <a:pPr algn="ctr" defTabSz="914400">
                        <a:lnSpc>
                          <a:spcPct val="150000"/>
                        </a:lnSpc>
                      </a:pPr>
                      <a:r>
                        <a:rPr lang="en-US"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7</a:t>
                      </a:r>
                      <a:endParaRPr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lnSpc>
                          <a:spcPct val="150000"/>
                        </a:lnSpc>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薛博阳</a:t>
                      </a:r>
                      <a:endParaRPr lang="en-GB"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需求报告，“登录”模块开发，</a:t>
                      </a:r>
                      <a:r>
                        <a:rPr lang="en-US" altLang="zh-CN"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ppt</a:t>
                      </a: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制作</a:t>
                      </a:r>
                      <a:endParaRPr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extLst>
                  <a:ext uri="{0D108BD9-81ED-4DB2-BD59-A6C34878D82A}">
                    <a16:rowId xmlns:a16="http://schemas.microsoft.com/office/drawing/2014/main" val="395667912"/>
                  </a:ext>
                </a:extLst>
              </a:tr>
              <a:tr h="1058134">
                <a:tc>
                  <a:txBody>
                    <a:bodyPr/>
                    <a:lstStyle/>
                    <a:p>
                      <a:pPr algn="ctr" defTabSz="914400">
                        <a:lnSpc>
                          <a:spcPct val="150000"/>
                        </a:lnSpc>
                      </a:pPr>
                      <a:r>
                        <a:rPr lang="en-US"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8</a:t>
                      </a:r>
                      <a:endParaRPr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lnSpc>
                          <a:spcPct val="150000"/>
                        </a:lnSpc>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郭益梁</a:t>
                      </a:r>
                      <a:endParaRPr lang="en-GB"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tc>
                  <a:txBody>
                    <a:bodyPr/>
                    <a:lstStyle/>
                    <a:p>
                      <a:pPr algn="ctr" defTabSz="914400"/>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思维导图，图表制作，开发协助，</a:t>
                      </a:r>
                      <a:r>
                        <a:rPr lang="en-US" altLang="zh-CN"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ppt</a:t>
                      </a: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制作</a:t>
                      </a:r>
                      <a:endParaRPr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noFill/>
                  </a:tcPr>
                </a:tc>
                <a:extLst>
                  <a:ext uri="{0D108BD9-81ED-4DB2-BD59-A6C34878D82A}">
                    <a16:rowId xmlns:a16="http://schemas.microsoft.com/office/drawing/2014/main" val="975260770"/>
                  </a:ext>
                </a:extLst>
              </a:tr>
              <a:tr h="1058134">
                <a:tc>
                  <a:txBody>
                    <a:bodyPr/>
                    <a:lstStyle/>
                    <a:p>
                      <a:pPr algn="ctr" defTabSz="914400">
                        <a:lnSpc>
                          <a:spcPct val="150000"/>
                        </a:lnSpc>
                      </a:pPr>
                      <a:r>
                        <a:rPr lang="en-US"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9</a:t>
                      </a:r>
                      <a:endParaRPr sz="2400" b="1"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miter lim="400000"/>
                    </a:lnL>
                    <a:lnR w="0">
                      <a:noFill/>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tcPr>
                </a:tc>
                <a:tc>
                  <a:txBody>
                    <a:bodyPr/>
                    <a:lstStyle/>
                    <a:p>
                      <a:pPr algn="ctr" defTabSz="914400">
                        <a:lnSpc>
                          <a:spcPct val="150000"/>
                        </a:lnSpc>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吴宸林</a:t>
                      </a:r>
                      <a:endParaRPr 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miter lim="400000"/>
                    </a:lnL>
                    <a:lnR w="0">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tcPr>
                </a:tc>
                <a:tc>
                  <a:txBody>
                    <a:bodyPr/>
                    <a:lstStyle/>
                    <a:p>
                      <a:pPr algn="ctr" defTabSz="914400"/>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rPr>
                        <a:t>项目报告市场分析部分，开发协助，项目展示</a:t>
                      </a:r>
                      <a:endParaRPr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sym typeface="Roboto"/>
                      </a:endParaRPr>
                    </a:p>
                  </a:txBody>
                  <a:tcPr marL="50800" marR="50800" marT="50800" marB="50800" anchor="ctr" horzOverflow="overflow">
                    <a:lnL w="0">
                      <a:noFill/>
                      <a:miter lim="400000"/>
                    </a:lnL>
                    <a:lnR w="0">
                      <a:miter lim="400000"/>
                    </a:lnR>
                    <a:lnT w="12700" cap="flat" cmpd="sng" algn="ctr">
                      <a:solidFill>
                        <a:srgbClr val="42465F"/>
                      </a:solidFill>
                      <a:prstDash val="solid"/>
                      <a:round/>
                      <a:headEnd type="none" w="med" len="med"/>
                      <a:tailEnd type="none" w="med" len="med"/>
                    </a:lnT>
                    <a:lnB w="12700" cap="flat" cmpd="sng" algn="ctr">
                      <a:solidFill>
                        <a:srgbClr val="42465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2" name="椭圆 11"/>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 y="1018441"/>
            <a:ext cx="24384000" cy="518862"/>
            <a:chOff x="1" y="748988"/>
            <a:chExt cx="24384000" cy="518862"/>
          </a:xfrm>
        </p:grpSpPr>
        <p:grpSp>
          <p:nvGrpSpPr>
            <p:cNvPr id="20" name="组合 19"/>
            <p:cNvGrpSpPr/>
            <p:nvPr/>
          </p:nvGrpSpPr>
          <p:grpSpPr>
            <a:xfrm rot="5400000">
              <a:off x="11945781" y="-11196792"/>
              <a:ext cx="492440" cy="24384000"/>
              <a:chOff x="22959400" y="-27682"/>
              <a:chExt cx="180000" cy="13743682"/>
            </a:xfrm>
          </p:grpSpPr>
          <p:sp>
            <p:nvSpPr>
              <p:cNvPr id="24" name="矩形 23"/>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2959400"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1" name="矩形 20"/>
            <p:cNvSpPr/>
            <p:nvPr/>
          </p:nvSpPr>
          <p:spPr>
            <a:xfrm>
              <a:off x="18791665" y="806185"/>
              <a:ext cx="4101446" cy="430887"/>
            </a:xfrm>
            <a:prstGeom prst="rect">
              <a:avLst/>
            </a:prstGeom>
          </p:spPr>
          <p:txBody>
            <a:bodyPr wrap="square" lIns="0" tIns="0" rIns="0" bIns="0">
              <a:spAutoFit/>
            </a:bodyPr>
            <a:lstStyle/>
            <a:p>
              <a:pPr algn="dist">
                <a:defRPr/>
              </a:pPr>
              <a:endParaRPr lang="zh-CN" altLang="en-US" sz="2800" dirty="0">
                <a:solidFill>
                  <a:srgbClr val="42465F"/>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
          <p:nvSpPr>
            <p:cNvPr id="23" name="矩形 22"/>
            <p:cNvSpPr/>
            <p:nvPr/>
          </p:nvSpPr>
          <p:spPr>
            <a:xfrm>
              <a:off x="23458206" y="775407"/>
              <a:ext cx="633568" cy="492443"/>
            </a:xfrm>
            <a:prstGeom prst="rect">
              <a:avLst/>
            </a:prstGeom>
          </p:spPr>
          <p:txBody>
            <a:bodyPr wrap="square" lIns="0" tIns="0" rIns="0" bIns="0">
              <a:spAutoFit/>
            </a:bodyPr>
            <a:lstStyle/>
            <a:p>
              <a:pPr algn="ctr">
                <a:defRPr/>
              </a:pPr>
              <a:r>
                <a:rPr lang="en-US" altLang="zh-CN"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04</a:t>
              </a:r>
              <a:endParaRPr lang="zh-CN" altLang="en-US" sz="3200" dirty="0">
                <a:solidFill>
                  <a:schemeClr val="bg1"/>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grpSp>
      <p:sp>
        <p:nvSpPr>
          <p:cNvPr id="29" name="椭圆 28"/>
          <p:cNvSpPr/>
          <p:nvPr/>
        </p:nvSpPr>
        <p:spPr>
          <a:xfrm>
            <a:off x="21965961" y="3895541"/>
            <a:ext cx="686354"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_2"/>
          <p:cNvSpPr txBox="1"/>
          <p:nvPr/>
        </p:nvSpPr>
        <p:spPr>
          <a:xfrm>
            <a:off x="5796493" y="663375"/>
            <a:ext cx="12791013" cy="933589"/>
          </a:xfrm>
          <a:prstGeom prst="rect">
            <a:avLst/>
          </a:prstGeom>
          <a:ln w="12700">
            <a:miter lim="400000"/>
          </a:ln>
        </p:spPr>
        <p:txBody>
          <a:bodyPr wrap="square" lIns="50800" tIns="50800" rIns="50800" bIns="50800">
            <a:spAutoFit/>
          </a:bodyPr>
          <a:lstStyle/>
          <a:p>
            <a:pPr algn="ctr" latinLnBrk="1" hangingPunct="1">
              <a:lnSpc>
                <a:spcPct val="100000"/>
              </a:lnSpc>
              <a:defRPr sz="7000">
                <a:ln w="12700" cap="flat">
                  <a:solidFill>
                    <a:srgbClr val="000000"/>
                  </a:solidFill>
                  <a:prstDash val="solid"/>
                  <a:miter lim="400000"/>
                </a:ln>
                <a:latin typeface="Roboto"/>
                <a:ea typeface="Roboto"/>
                <a:cs typeface="Roboto"/>
                <a:sym typeface="Roboto"/>
              </a:defRPr>
            </a:pPr>
            <a:r>
              <a:rPr lang="zh-CN" altLang="en-US" sz="5400" dirty="0">
                <a:ln w="12700" cap="flat">
                  <a:noFill/>
                  <a:prstDash val="solid"/>
                  <a:miter lim="400000"/>
                </a:ln>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成员分工</a:t>
            </a:r>
            <a:endParaRPr sz="5400" dirty="0">
              <a:ln w="12700" cap="flat">
                <a:noFill/>
                <a:prstDash val="solid"/>
                <a:miter lim="400000"/>
              </a:ln>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069797" y="22167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9013996" y="3547898"/>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240246" y="3619500"/>
            <a:ext cx="746886" cy="746884"/>
            <a:chOff x="12414816" y="12344400"/>
            <a:chExt cx="1056518" cy="1056516"/>
          </a:xfrm>
        </p:grpSpPr>
        <p:sp>
          <p:nvSpPr>
            <p:cNvPr id="16" name="椭圆 1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15240246" y="9342359"/>
            <a:ext cx="746886" cy="746884"/>
            <a:chOff x="12414816" y="12344400"/>
            <a:chExt cx="1056518" cy="1056516"/>
          </a:xfrm>
        </p:grpSpPr>
        <p:sp>
          <p:nvSpPr>
            <p:cNvPr id="26" name="椭圆 2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2999778" y="5029050"/>
            <a:ext cx="18838812" cy="2400657"/>
          </a:xfrm>
          <a:prstGeom prst="rect">
            <a:avLst/>
          </a:prstGeom>
          <a:noFill/>
        </p:spPr>
        <p:txBody>
          <a:bodyPr wrap="none" rtlCol="0">
            <a:spAutoFit/>
          </a:bodyPr>
          <a:lstStyle/>
          <a:p>
            <a:pPr algn="ctr"/>
            <a:r>
              <a:rPr lang="en-US" altLang="zh-CN"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3.</a:t>
            </a:r>
            <a:r>
              <a:rPr lang="zh-CN" altLang="en-US"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项目实施计划</a:t>
            </a:r>
            <a:r>
              <a:rPr lang="en-US" altLang="zh-CN"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&amp;</a:t>
            </a:r>
            <a:r>
              <a:rPr lang="zh-CN" altLang="en-US" sz="15000" dirty="0">
                <a:solidFill>
                  <a:srgbClr val="42465F"/>
                </a:solidFill>
                <a:latin typeface="微软雅黑" panose="020B0503020204020204" pitchFamily="34" charset="-122"/>
                <a:ea typeface="微软雅黑" panose="020B0503020204020204" pitchFamily="34" charset="-122"/>
                <a:cs typeface="阿里巴巴普惠体 B" panose="00020600040101010101" pitchFamily="18" charset="-122"/>
              </a:rPr>
              <a:t>进度</a:t>
            </a:r>
          </a:p>
        </p:txBody>
      </p:sp>
      <p:sp>
        <p:nvSpPr>
          <p:cNvPr id="40" name="椭圆 39"/>
          <p:cNvSpPr/>
          <p:nvPr/>
        </p:nvSpPr>
        <p:spPr>
          <a:xfrm>
            <a:off x="19065556" y="1558859"/>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38271" y="11095996"/>
            <a:ext cx="1123014" cy="112301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9526471" y="2724815"/>
            <a:ext cx="746886" cy="746884"/>
            <a:chOff x="12414816" y="12344400"/>
            <a:chExt cx="1056518" cy="1056516"/>
          </a:xfrm>
        </p:grpSpPr>
        <p:sp>
          <p:nvSpPr>
            <p:cNvPr id="36" name="椭圆 35"/>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a:off x="10069797" y="10495483"/>
            <a:ext cx="746886" cy="746884"/>
            <a:chOff x="12414816" y="12344400"/>
            <a:chExt cx="1056518" cy="1056516"/>
          </a:xfrm>
        </p:grpSpPr>
        <p:sp>
          <p:nvSpPr>
            <p:cNvPr id="42" name="椭圆 41"/>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矩形 44"/>
          <p:cNvSpPr/>
          <p:nvPr/>
        </p:nvSpPr>
        <p:spPr>
          <a:xfrm>
            <a:off x="7265119" y="7721915"/>
            <a:ext cx="9897710" cy="615553"/>
          </a:xfrm>
          <a:prstGeom prst="rect">
            <a:avLst/>
          </a:prstGeom>
        </p:spPr>
        <p:txBody>
          <a:bodyPr wrap="none" lIns="0" tIns="0" rIns="0" bIns="0">
            <a:spAutoFit/>
          </a:bodyPr>
          <a:lstStyle/>
          <a:p>
            <a:pPr algn="r">
              <a:defRPr/>
            </a:pPr>
            <a:r>
              <a:rPr lang="en-US" altLang="zh-CN" sz="4000" dirty="0">
                <a:solidFill>
                  <a:srgbClr val="42465F"/>
                </a:solidFill>
                <a:latin typeface="微软雅黑" panose="020B0503020204020204" pitchFamily="34" charset="-122"/>
                <a:ea typeface="微软雅黑" panose="020B0503020204020204" pitchFamily="34" charset="-122"/>
                <a:cs typeface="阿里巴巴普惠体 M" panose="00020600040101010101" pitchFamily="18" charset="-122"/>
              </a:rPr>
              <a:t>Project implementation plan &amp; schedule</a:t>
            </a:r>
          </a:p>
        </p:txBody>
      </p:sp>
      <p:sp>
        <p:nvSpPr>
          <p:cNvPr id="51" name="矩形 50"/>
          <p:cNvSpPr/>
          <p:nvPr/>
        </p:nvSpPr>
        <p:spPr>
          <a:xfrm>
            <a:off x="16597745" y="1119679"/>
            <a:ext cx="6541655" cy="1015365"/>
          </a:xfrm>
          <a:prstGeom prst="rect">
            <a:avLst/>
          </a:prstGeom>
        </p:spPr>
        <p:txBody>
          <a:bodyPr wrap="square" lIns="0" tIns="0" rIns="0" bIns="0">
            <a:spAutoFit/>
          </a:bodyPr>
          <a:lstStyle/>
          <a:p>
            <a:pPr algn="r">
              <a:defRPr/>
            </a:pPr>
            <a:r>
              <a:rPr lang="en-US" altLang="zh-CN"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rPr>
              <a:t>PART.03</a:t>
            </a:r>
            <a:endParaRPr lang="zh-CN" altLang="en-US" sz="6600" dirty="0">
              <a:ln>
                <a:solidFill>
                  <a:srgbClr val="42465F"/>
                </a:solidFill>
              </a:ln>
              <a:noFill/>
              <a:latin typeface="宋体" panose="02010600030101010101" pitchFamily="2" charset="-122"/>
              <a:ea typeface="宋体" panose="02010600030101010101" pitchFamily="2" charset="-122"/>
              <a:cs typeface="阿里巴巴普惠体 M" panose="00020600040101010101" pitchFamily="18" charset="-122"/>
            </a:endParaRPr>
          </a:p>
        </p:txBody>
      </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556157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a:stCxn id="30" idx="2"/>
            <a:endCxn id="27" idx="6"/>
          </p:cNvCxnSpPr>
          <p:nvPr/>
        </p:nvCxnSpPr>
        <p:spPr>
          <a:xfrm flipH="1">
            <a:off x="6433041" y="4836224"/>
            <a:ext cx="12623729" cy="0"/>
          </a:xfrm>
          <a:prstGeom prst="line">
            <a:avLst/>
          </a:prstGeom>
          <a:ln w="38100">
            <a:solidFill>
              <a:srgbClr val="C4CCD9"/>
            </a:solidFill>
            <a:prstDash val="lgDash"/>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11226844" y="3131645"/>
            <a:ext cx="3520594" cy="3520585"/>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9056770" y="3075931"/>
            <a:ext cx="3520594" cy="3520585"/>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2912447" y="3075931"/>
            <a:ext cx="3520594" cy="3520585"/>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1" name="Oval 676"/>
          <p:cNvSpPr/>
          <p:nvPr/>
        </p:nvSpPr>
        <p:spPr>
          <a:xfrm rot="4026370">
            <a:off x="3149677" y="3338598"/>
            <a:ext cx="3047847" cy="3046053"/>
          </a:xfrm>
          <a:prstGeom prst="ellipse">
            <a:avLst/>
          </a:prstGeom>
          <a:solidFill>
            <a:srgbClr val="42465F"/>
          </a:solidFill>
          <a:ln w="12700" cap="flat">
            <a:noFill/>
            <a:miter lim="400000"/>
          </a:ln>
          <a:effectLst/>
        </p:spPr>
        <p:txBody>
          <a:bodyPr wrap="square" lIns="91439" tIns="91439" rIns="91439" bIns="91439" numCol="1" anchor="ctr">
            <a:noAutofit/>
          </a:bodyPr>
          <a:lstStyle/>
          <a:p>
            <a:pPr defTabSz="1828800">
              <a:lnSpc>
                <a:spcPct val="100000"/>
              </a:lnSpc>
              <a:spcBef>
                <a:spcPts val="0"/>
              </a:spcBef>
              <a:defRPr>
                <a:solidFill>
                  <a:srgbClr val="A6A6A6"/>
                </a:solidFill>
                <a:latin typeface="Calibri" panose="020F0502020204030204"/>
                <a:ea typeface="Calibri" panose="020F0502020204030204"/>
                <a:cs typeface="Calibri" panose="020F0502020204030204"/>
                <a:sym typeface="Calibri" panose="020F0502020204030204"/>
              </a:defRPr>
            </a:pPr>
            <a:endParaRPr/>
          </a:p>
        </p:txBody>
      </p:sp>
      <p:sp>
        <p:nvSpPr>
          <p:cNvPr id="3824" name="Oval 676"/>
          <p:cNvSpPr/>
          <p:nvPr/>
        </p:nvSpPr>
        <p:spPr>
          <a:xfrm rot="4026370">
            <a:off x="11467433" y="3394312"/>
            <a:ext cx="3047847" cy="3046053"/>
          </a:xfrm>
          <a:prstGeom prst="ellipse">
            <a:avLst/>
          </a:prstGeom>
          <a:solidFill>
            <a:srgbClr val="42465F"/>
          </a:solidFill>
          <a:ln w="12700" cap="flat">
            <a:noFill/>
            <a:miter lim="400000"/>
          </a:ln>
          <a:effectLst/>
        </p:spPr>
        <p:txBody>
          <a:bodyPr wrap="square" lIns="91439" tIns="91439" rIns="91439" bIns="91439" numCol="1" anchor="ctr">
            <a:noAutofit/>
          </a:bodyPr>
          <a:lstStyle/>
          <a:p>
            <a:pPr algn="ctr" defTabSz="1828800">
              <a:lnSpc>
                <a:spcPct val="100000"/>
              </a:lnSpc>
              <a:spcBef>
                <a:spcPts val="0"/>
              </a:spcBef>
              <a:defRPr>
                <a:solidFill>
                  <a:srgbClr val="A6A6A6"/>
                </a:solidFill>
                <a:latin typeface="Calibri" panose="020F0502020204030204"/>
                <a:ea typeface="Calibri" panose="020F0502020204030204"/>
                <a:cs typeface="Calibri" panose="020F0502020204030204"/>
                <a:sym typeface="Calibri" panose="020F0502020204030204"/>
              </a:defRPr>
            </a:pPr>
            <a:endParaRPr/>
          </a:p>
        </p:txBody>
      </p:sp>
      <p:sp>
        <p:nvSpPr>
          <p:cNvPr id="3830" name="Oval 676"/>
          <p:cNvSpPr/>
          <p:nvPr/>
        </p:nvSpPr>
        <p:spPr>
          <a:xfrm rot="4026370">
            <a:off x="19304076" y="3313198"/>
            <a:ext cx="3047847" cy="3046053"/>
          </a:xfrm>
          <a:prstGeom prst="ellipse">
            <a:avLst/>
          </a:prstGeom>
          <a:solidFill>
            <a:srgbClr val="42465F"/>
          </a:solidFill>
          <a:ln w="12700" cap="flat">
            <a:noFill/>
            <a:miter lim="400000"/>
          </a:ln>
          <a:effectLst/>
        </p:spPr>
        <p:txBody>
          <a:bodyPr wrap="square" lIns="91439" tIns="91439" rIns="91439" bIns="91439" numCol="1" anchor="ctr">
            <a:noAutofit/>
          </a:bodyPr>
          <a:lstStyle/>
          <a:p>
            <a:pPr defTabSz="1828800">
              <a:lnSpc>
                <a:spcPct val="100000"/>
              </a:lnSpc>
              <a:spcBef>
                <a:spcPts val="0"/>
              </a:spcBef>
              <a:defRPr>
                <a:solidFill>
                  <a:srgbClr val="A6A6A6"/>
                </a:solidFill>
                <a:latin typeface="Calibri" panose="020F0502020204030204"/>
                <a:ea typeface="Calibri" panose="020F0502020204030204"/>
                <a:cs typeface="Calibri" panose="020F0502020204030204"/>
                <a:sym typeface="Calibri" panose="020F0502020204030204"/>
              </a:defRPr>
            </a:pPr>
            <a:endParaRPr/>
          </a:p>
        </p:txBody>
      </p:sp>
      <p:sp>
        <p:nvSpPr>
          <p:cNvPr id="61" name="任意多边形: 形状 60"/>
          <p:cNvSpPr/>
          <p:nvPr/>
        </p:nvSpPr>
        <p:spPr>
          <a:xfrm>
            <a:off x="4220505" y="4406083"/>
            <a:ext cx="904479" cy="911623"/>
          </a:xfrm>
          <a:custGeom>
            <a:avLst/>
            <a:gdLst>
              <a:gd name="connsiteX0" fmla="*/ 812398 w 904479"/>
              <a:gd name="connsiteY0" fmla="*/ 489365 h 911623"/>
              <a:gd name="connsiteX1" fmla="*/ 904479 w 904479"/>
              <a:gd name="connsiteY1" fmla="*/ 501266 h 911623"/>
              <a:gd name="connsiteX2" fmla="*/ 453245 w 904479"/>
              <a:gd name="connsiteY2" fmla="*/ 911623 h 911623"/>
              <a:gd name="connsiteX3" fmla="*/ 82157 w 904479"/>
              <a:gd name="connsiteY3" fmla="*/ 717566 h 911623"/>
              <a:gd name="connsiteX4" fmla="*/ 29354 w 904479"/>
              <a:gd name="connsiteY4" fmla="*/ 753271 h 911623"/>
              <a:gd name="connsiteX5" fmla="*/ 10720 w 904479"/>
              <a:gd name="connsiteY5" fmla="*/ 741369 h 911623"/>
              <a:gd name="connsiteX6" fmla="*/ 10720 w 904479"/>
              <a:gd name="connsiteY6" fmla="*/ 547312 h 911623"/>
              <a:gd name="connsiteX7" fmla="*/ 34546 w 904479"/>
              <a:gd name="connsiteY7" fmla="*/ 530219 h 911623"/>
              <a:gd name="connsiteX8" fmla="*/ 218289 w 904479"/>
              <a:gd name="connsiteY8" fmla="*/ 598084 h 911623"/>
              <a:gd name="connsiteX9" fmla="*/ 221849 w 904479"/>
              <a:gd name="connsiteY9" fmla="*/ 618722 h 911623"/>
              <a:gd name="connsiteX10" fmla="*/ 158745 w 904479"/>
              <a:gd name="connsiteY10" fmla="*/ 664768 h 911623"/>
              <a:gd name="connsiteX11" fmla="*/ 453245 w 904479"/>
              <a:gd name="connsiteY11" fmla="*/ 817971 h 911623"/>
              <a:gd name="connsiteX12" fmla="*/ 812398 w 904479"/>
              <a:gd name="connsiteY12" fmla="*/ 489365 h 911623"/>
              <a:gd name="connsiteX13" fmla="*/ 451235 w 904479"/>
              <a:gd name="connsiteY13" fmla="*/ 235756 h 911623"/>
              <a:gd name="connsiteX14" fmla="*/ 654449 w 904479"/>
              <a:gd name="connsiteY14" fmla="*/ 438930 h 911623"/>
              <a:gd name="connsiteX15" fmla="*/ 453245 w 904479"/>
              <a:gd name="connsiteY15" fmla="*/ 644129 h 911623"/>
              <a:gd name="connsiteX16" fmla="*/ 250030 w 904479"/>
              <a:gd name="connsiteY16" fmla="*/ 440913 h 911623"/>
              <a:gd name="connsiteX17" fmla="*/ 451235 w 904479"/>
              <a:gd name="connsiteY17" fmla="*/ 235756 h 911623"/>
              <a:gd name="connsiteX18" fmla="*/ 452826 w 904479"/>
              <a:gd name="connsiteY18" fmla="*/ 0 h 911623"/>
              <a:gd name="connsiteX19" fmla="*/ 825505 w 904479"/>
              <a:gd name="connsiteY19" fmla="*/ 194058 h 911623"/>
              <a:gd name="connsiteX20" fmla="*/ 878685 w 904479"/>
              <a:gd name="connsiteY20" fmla="*/ 158353 h 911623"/>
              <a:gd name="connsiteX21" fmla="*/ 897319 w 904479"/>
              <a:gd name="connsiteY21" fmla="*/ 168693 h 911623"/>
              <a:gd name="connsiteX22" fmla="*/ 897319 w 904479"/>
              <a:gd name="connsiteY22" fmla="*/ 364312 h 911623"/>
              <a:gd name="connsiteX23" fmla="*/ 873534 w 904479"/>
              <a:gd name="connsiteY23" fmla="*/ 381405 h 911623"/>
              <a:gd name="connsiteX24" fmla="*/ 688995 w 904479"/>
              <a:gd name="connsiteY24" fmla="*/ 313539 h 911623"/>
              <a:gd name="connsiteX25" fmla="*/ 685394 w 904479"/>
              <a:gd name="connsiteY25" fmla="*/ 292901 h 911623"/>
              <a:gd name="connsiteX26" fmla="*/ 748917 w 904479"/>
              <a:gd name="connsiteY26" fmla="*/ 246856 h 911623"/>
              <a:gd name="connsiteX27" fmla="*/ 452826 w 904479"/>
              <a:gd name="connsiteY27" fmla="*/ 93653 h 911623"/>
              <a:gd name="connsiteX28" fmla="*/ 92458 w 904479"/>
              <a:gd name="connsiteY28" fmla="*/ 422259 h 911623"/>
              <a:gd name="connsiteX29" fmla="*/ 0 w 904479"/>
              <a:gd name="connsiteY29" fmla="*/ 410357 h 911623"/>
              <a:gd name="connsiteX30" fmla="*/ 452826 w 904479"/>
              <a:gd name="connsiteY30" fmla="*/ 0 h 91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4479" h="911623">
                <a:moveTo>
                  <a:pt x="812398" y="489365"/>
                </a:moveTo>
                <a:lnTo>
                  <a:pt x="904479" y="501266"/>
                </a:lnTo>
                <a:cubicBezTo>
                  <a:pt x="882328" y="731113"/>
                  <a:pt x="688200" y="911623"/>
                  <a:pt x="453245" y="911623"/>
                </a:cubicBezTo>
                <a:cubicBezTo>
                  <a:pt x="299986" y="909935"/>
                  <a:pt x="163895" y="833333"/>
                  <a:pt x="82157" y="717566"/>
                </a:cubicBezTo>
                <a:cubicBezTo>
                  <a:pt x="82157" y="717566"/>
                  <a:pt x="82157" y="717523"/>
                  <a:pt x="29354" y="753271"/>
                </a:cubicBezTo>
                <a:cubicBezTo>
                  <a:pt x="19137" y="760066"/>
                  <a:pt x="10720" y="755001"/>
                  <a:pt x="10720" y="741369"/>
                </a:cubicBezTo>
                <a:cubicBezTo>
                  <a:pt x="10720" y="741369"/>
                  <a:pt x="10720" y="741411"/>
                  <a:pt x="10720" y="547312"/>
                </a:cubicBezTo>
                <a:cubicBezTo>
                  <a:pt x="10720" y="533680"/>
                  <a:pt x="20895" y="526800"/>
                  <a:pt x="34546" y="530219"/>
                </a:cubicBezTo>
                <a:cubicBezTo>
                  <a:pt x="34546" y="530219"/>
                  <a:pt x="34421" y="529965"/>
                  <a:pt x="218289" y="598084"/>
                </a:cubicBezTo>
                <a:cubicBezTo>
                  <a:pt x="230182" y="603191"/>
                  <a:pt x="232066" y="611927"/>
                  <a:pt x="221849" y="618722"/>
                </a:cubicBezTo>
                <a:cubicBezTo>
                  <a:pt x="221849" y="618722"/>
                  <a:pt x="221765" y="618807"/>
                  <a:pt x="158745" y="664768"/>
                </a:cubicBezTo>
                <a:cubicBezTo>
                  <a:pt x="223440" y="756732"/>
                  <a:pt x="330637" y="817971"/>
                  <a:pt x="453245" y="817971"/>
                </a:cubicBezTo>
                <a:cubicBezTo>
                  <a:pt x="642222" y="817971"/>
                  <a:pt x="797072" y="673251"/>
                  <a:pt x="812398" y="489365"/>
                </a:cubicBezTo>
                <a:close/>
                <a:moveTo>
                  <a:pt x="451235" y="235756"/>
                </a:moveTo>
                <a:cubicBezTo>
                  <a:pt x="562997" y="235756"/>
                  <a:pt x="654449" y="326201"/>
                  <a:pt x="654449" y="438930"/>
                </a:cubicBezTo>
                <a:cubicBezTo>
                  <a:pt x="654449" y="551659"/>
                  <a:pt x="565006" y="644129"/>
                  <a:pt x="453245" y="644129"/>
                </a:cubicBezTo>
                <a:cubicBezTo>
                  <a:pt x="341483" y="644129"/>
                  <a:pt x="250030" y="553642"/>
                  <a:pt x="250030" y="440913"/>
                </a:cubicBezTo>
                <a:cubicBezTo>
                  <a:pt x="250030" y="328185"/>
                  <a:pt x="339473" y="235756"/>
                  <a:pt x="451235" y="235756"/>
                </a:cubicBezTo>
                <a:close/>
                <a:moveTo>
                  <a:pt x="452826" y="0"/>
                </a:moveTo>
                <a:cubicBezTo>
                  <a:pt x="606671" y="1688"/>
                  <a:pt x="743474" y="78290"/>
                  <a:pt x="825505" y="194058"/>
                </a:cubicBezTo>
                <a:cubicBezTo>
                  <a:pt x="878475" y="158310"/>
                  <a:pt x="878685" y="158353"/>
                  <a:pt x="878685" y="158353"/>
                </a:cubicBezTo>
                <a:cubicBezTo>
                  <a:pt x="888944" y="151558"/>
                  <a:pt x="897319" y="156749"/>
                  <a:pt x="897319" y="168693"/>
                </a:cubicBezTo>
                <a:cubicBezTo>
                  <a:pt x="897319" y="364481"/>
                  <a:pt x="897319" y="364312"/>
                  <a:pt x="897319" y="364312"/>
                </a:cubicBezTo>
                <a:cubicBezTo>
                  <a:pt x="897319" y="377944"/>
                  <a:pt x="887185" y="384823"/>
                  <a:pt x="873534" y="381405"/>
                </a:cubicBezTo>
                <a:cubicBezTo>
                  <a:pt x="688912" y="313286"/>
                  <a:pt x="688995" y="313539"/>
                  <a:pt x="688995" y="313539"/>
                </a:cubicBezTo>
                <a:cubicBezTo>
                  <a:pt x="677019" y="308433"/>
                  <a:pt x="675135" y="299696"/>
                  <a:pt x="685394" y="292901"/>
                </a:cubicBezTo>
                <a:cubicBezTo>
                  <a:pt x="748666" y="246940"/>
                  <a:pt x="748917" y="246856"/>
                  <a:pt x="748917" y="246856"/>
                </a:cubicBezTo>
                <a:cubicBezTo>
                  <a:pt x="683971" y="154892"/>
                  <a:pt x="575894" y="93653"/>
                  <a:pt x="452826" y="93653"/>
                </a:cubicBezTo>
                <a:cubicBezTo>
                  <a:pt x="264811" y="93653"/>
                  <a:pt x="109584" y="236685"/>
                  <a:pt x="92458" y="422259"/>
                </a:cubicBezTo>
                <a:cubicBezTo>
                  <a:pt x="168" y="410357"/>
                  <a:pt x="0" y="410357"/>
                  <a:pt x="0" y="410357"/>
                </a:cubicBezTo>
                <a:cubicBezTo>
                  <a:pt x="22235" y="180510"/>
                  <a:pt x="216949" y="0"/>
                  <a:pt x="452826" y="0"/>
                </a:cubicBezTo>
                <a:close/>
              </a:path>
            </a:pathLst>
          </a:custGeom>
          <a:solidFill>
            <a:srgbClr val="FFFFFF"/>
          </a:solidFill>
          <a:ln w="12700">
            <a:miter lim="400000"/>
          </a:ln>
        </p:spPr>
        <p:txBody>
          <a:bodyPr wrap="square" lIns="45719" rIns="45719">
            <a:noAutofit/>
          </a:bodyPr>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p>
        </p:txBody>
      </p:sp>
      <p:sp>
        <p:nvSpPr>
          <p:cNvPr id="3842" name="Shape"/>
          <p:cNvSpPr/>
          <p:nvPr/>
        </p:nvSpPr>
        <p:spPr>
          <a:xfrm>
            <a:off x="20332638" y="4388174"/>
            <a:ext cx="989014" cy="98861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2" y="0"/>
                  <a:pt x="0" y="4844"/>
                  <a:pt x="0" y="10804"/>
                </a:cubicBezTo>
                <a:cubicBezTo>
                  <a:pt x="0" y="16764"/>
                  <a:pt x="4842" y="21600"/>
                  <a:pt x="10800" y="21600"/>
                </a:cubicBezTo>
                <a:cubicBezTo>
                  <a:pt x="16758" y="21600"/>
                  <a:pt x="21600" y="16764"/>
                  <a:pt x="21600" y="10804"/>
                </a:cubicBezTo>
                <a:cubicBezTo>
                  <a:pt x="21600" y="8756"/>
                  <a:pt x="21043" y="6848"/>
                  <a:pt x="20074" y="5246"/>
                </a:cubicBezTo>
                <a:cubicBezTo>
                  <a:pt x="18957" y="6364"/>
                  <a:pt x="18956" y="6365"/>
                  <a:pt x="18956" y="6365"/>
                </a:cubicBezTo>
                <a:cubicBezTo>
                  <a:pt x="18770" y="6551"/>
                  <a:pt x="18472" y="6663"/>
                  <a:pt x="18211" y="6738"/>
                </a:cubicBezTo>
                <a:cubicBezTo>
                  <a:pt x="18844" y="7930"/>
                  <a:pt x="19251" y="9314"/>
                  <a:pt x="19251" y="10804"/>
                </a:cubicBezTo>
                <a:cubicBezTo>
                  <a:pt x="19251" y="15461"/>
                  <a:pt x="15454" y="19259"/>
                  <a:pt x="10800" y="19259"/>
                </a:cubicBezTo>
                <a:cubicBezTo>
                  <a:pt x="6146" y="19259"/>
                  <a:pt x="2349" y="15461"/>
                  <a:pt x="2349" y="10804"/>
                </a:cubicBezTo>
                <a:cubicBezTo>
                  <a:pt x="2349" y="6148"/>
                  <a:pt x="6146" y="2341"/>
                  <a:pt x="10800" y="2341"/>
                </a:cubicBezTo>
                <a:cubicBezTo>
                  <a:pt x="12289" y="2341"/>
                  <a:pt x="13706" y="2755"/>
                  <a:pt x="14935" y="3425"/>
                </a:cubicBezTo>
                <a:cubicBezTo>
                  <a:pt x="14972" y="3164"/>
                  <a:pt x="15121" y="2903"/>
                  <a:pt x="15307" y="2679"/>
                </a:cubicBezTo>
                <a:cubicBezTo>
                  <a:pt x="16424" y="1562"/>
                  <a:pt x="16425" y="1561"/>
                  <a:pt x="16425" y="1561"/>
                </a:cubicBezTo>
                <a:cubicBezTo>
                  <a:pt x="14787" y="555"/>
                  <a:pt x="12848" y="0"/>
                  <a:pt x="10800" y="0"/>
                </a:cubicBezTo>
                <a:close/>
                <a:moveTo>
                  <a:pt x="18202" y="676"/>
                </a:moveTo>
                <a:cubicBezTo>
                  <a:pt x="18151" y="658"/>
                  <a:pt x="18086" y="689"/>
                  <a:pt x="18012" y="763"/>
                </a:cubicBezTo>
                <a:cubicBezTo>
                  <a:pt x="18012" y="763"/>
                  <a:pt x="18011" y="765"/>
                  <a:pt x="15671" y="3113"/>
                </a:cubicBezTo>
                <a:cubicBezTo>
                  <a:pt x="15523" y="3262"/>
                  <a:pt x="15417" y="3522"/>
                  <a:pt x="15455" y="3746"/>
                </a:cubicBezTo>
                <a:cubicBezTo>
                  <a:pt x="15455" y="3746"/>
                  <a:pt x="15453" y="3746"/>
                  <a:pt x="15602" y="5125"/>
                </a:cubicBezTo>
                <a:cubicBezTo>
                  <a:pt x="15602" y="5125"/>
                  <a:pt x="15603" y="5120"/>
                  <a:pt x="11554" y="9183"/>
                </a:cubicBezTo>
                <a:cubicBezTo>
                  <a:pt x="10886" y="8847"/>
                  <a:pt x="10031" y="8962"/>
                  <a:pt x="9474" y="9521"/>
                </a:cubicBezTo>
                <a:cubicBezTo>
                  <a:pt x="8768" y="10266"/>
                  <a:pt x="8768" y="11423"/>
                  <a:pt x="9474" y="12131"/>
                </a:cubicBezTo>
                <a:cubicBezTo>
                  <a:pt x="10217" y="12839"/>
                  <a:pt x="11368" y="12839"/>
                  <a:pt x="12074" y="12131"/>
                </a:cubicBezTo>
                <a:cubicBezTo>
                  <a:pt x="12631" y="11572"/>
                  <a:pt x="12735" y="10749"/>
                  <a:pt x="12438" y="10041"/>
                </a:cubicBezTo>
                <a:cubicBezTo>
                  <a:pt x="12438" y="10041"/>
                  <a:pt x="12440" y="10043"/>
                  <a:pt x="16451" y="6018"/>
                </a:cubicBezTo>
                <a:cubicBezTo>
                  <a:pt x="16451" y="6018"/>
                  <a:pt x="16453" y="6016"/>
                  <a:pt x="17864" y="6165"/>
                </a:cubicBezTo>
                <a:cubicBezTo>
                  <a:pt x="18050" y="6165"/>
                  <a:pt x="18348" y="6054"/>
                  <a:pt x="18497" y="5905"/>
                </a:cubicBezTo>
                <a:cubicBezTo>
                  <a:pt x="18497" y="5905"/>
                  <a:pt x="18497" y="5909"/>
                  <a:pt x="20837" y="3599"/>
                </a:cubicBezTo>
                <a:cubicBezTo>
                  <a:pt x="20986" y="3449"/>
                  <a:pt x="20910" y="3298"/>
                  <a:pt x="20725" y="3260"/>
                </a:cubicBezTo>
                <a:cubicBezTo>
                  <a:pt x="20725" y="3260"/>
                  <a:pt x="20723" y="3256"/>
                  <a:pt x="18532" y="3070"/>
                </a:cubicBezTo>
                <a:cubicBezTo>
                  <a:pt x="18532" y="3070"/>
                  <a:pt x="18538" y="3075"/>
                  <a:pt x="18315" y="876"/>
                </a:cubicBezTo>
                <a:cubicBezTo>
                  <a:pt x="18296" y="764"/>
                  <a:pt x="18253" y="695"/>
                  <a:pt x="18202" y="676"/>
                </a:cubicBezTo>
                <a:close/>
                <a:moveTo>
                  <a:pt x="10800" y="4457"/>
                </a:moveTo>
                <a:cubicBezTo>
                  <a:pt x="7294" y="4457"/>
                  <a:pt x="4464" y="7297"/>
                  <a:pt x="4464" y="10804"/>
                </a:cubicBezTo>
                <a:cubicBezTo>
                  <a:pt x="4464" y="14312"/>
                  <a:pt x="7294" y="17143"/>
                  <a:pt x="10800" y="17143"/>
                </a:cubicBezTo>
                <a:cubicBezTo>
                  <a:pt x="14306" y="17143"/>
                  <a:pt x="17145" y="14312"/>
                  <a:pt x="17145" y="10804"/>
                </a:cubicBezTo>
                <a:cubicBezTo>
                  <a:pt x="17145" y="9498"/>
                  <a:pt x="16733" y="8300"/>
                  <a:pt x="16061" y="7293"/>
                </a:cubicBezTo>
                <a:cubicBezTo>
                  <a:pt x="14085" y="9307"/>
                  <a:pt x="14085" y="9304"/>
                  <a:pt x="14085" y="9304"/>
                </a:cubicBezTo>
                <a:cubicBezTo>
                  <a:pt x="14309" y="9752"/>
                  <a:pt x="14423" y="10282"/>
                  <a:pt x="14423" y="10804"/>
                </a:cubicBezTo>
                <a:cubicBezTo>
                  <a:pt x="14423" y="12782"/>
                  <a:pt x="12777" y="14420"/>
                  <a:pt x="10800" y="14420"/>
                </a:cubicBezTo>
                <a:cubicBezTo>
                  <a:pt x="8823" y="14420"/>
                  <a:pt x="7186" y="12782"/>
                  <a:pt x="7186" y="10804"/>
                </a:cubicBezTo>
                <a:cubicBezTo>
                  <a:pt x="7186" y="8827"/>
                  <a:pt x="8823" y="7180"/>
                  <a:pt x="10800" y="7180"/>
                </a:cubicBezTo>
                <a:cubicBezTo>
                  <a:pt x="11359" y="7180"/>
                  <a:pt x="11884" y="7329"/>
                  <a:pt x="12369" y="7553"/>
                </a:cubicBezTo>
                <a:cubicBezTo>
                  <a:pt x="14383" y="5575"/>
                  <a:pt x="14380" y="5576"/>
                  <a:pt x="14380" y="5576"/>
                </a:cubicBezTo>
                <a:cubicBezTo>
                  <a:pt x="13335" y="4867"/>
                  <a:pt x="12105" y="4457"/>
                  <a:pt x="10800" y="4457"/>
                </a:cubicBezTo>
                <a:close/>
              </a:path>
            </a:pathLst>
          </a:custGeom>
          <a:solidFill>
            <a:srgbClr val="FFFFFF"/>
          </a:solidFill>
          <a:ln w="12700">
            <a:miter lim="400000"/>
          </a:ln>
        </p:spPr>
        <p:txBody>
          <a:bodyPr lIns="45719" rIns="45719"/>
          <a:lstStyle/>
          <a:p>
            <a:pP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p>
        </p:txBody>
      </p:sp>
      <p:sp>
        <p:nvSpPr>
          <p:cNvPr id="3843" name="Shape"/>
          <p:cNvSpPr/>
          <p:nvPr/>
        </p:nvSpPr>
        <p:spPr>
          <a:xfrm>
            <a:off x="12495994" y="4421515"/>
            <a:ext cx="989014" cy="992188"/>
          </a:xfrm>
          <a:custGeom>
            <a:avLst/>
            <a:gdLst/>
            <a:ahLst/>
            <a:cxnLst>
              <a:cxn ang="0">
                <a:pos x="wd2" y="hd2"/>
              </a:cxn>
              <a:cxn ang="5400000">
                <a:pos x="wd2" y="hd2"/>
              </a:cxn>
              <a:cxn ang="10800000">
                <a:pos x="wd2" y="hd2"/>
              </a:cxn>
              <a:cxn ang="16200000">
                <a:pos x="wd2" y="hd2"/>
              </a:cxn>
            </a:cxnLst>
            <a:rect l="0" t="0" r="r" b="b"/>
            <a:pathLst>
              <a:path w="21600" h="21600" extrusionOk="0">
                <a:moveTo>
                  <a:pt x="9994" y="0"/>
                </a:moveTo>
                <a:cubicBezTo>
                  <a:pt x="8372" y="111"/>
                  <a:pt x="6825" y="594"/>
                  <a:pt x="5461" y="1374"/>
                </a:cubicBezTo>
                <a:cubicBezTo>
                  <a:pt x="9995" y="8351"/>
                  <a:pt x="9994" y="8346"/>
                  <a:pt x="9994" y="8346"/>
                </a:cubicBezTo>
                <a:lnTo>
                  <a:pt x="9994" y="0"/>
                </a:lnTo>
                <a:close/>
                <a:moveTo>
                  <a:pt x="11606" y="0"/>
                </a:moveTo>
                <a:cubicBezTo>
                  <a:pt x="11606" y="0"/>
                  <a:pt x="11606" y="2"/>
                  <a:pt x="11606" y="9962"/>
                </a:cubicBezTo>
                <a:cubicBezTo>
                  <a:pt x="11606" y="9962"/>
                  <a:pt x="11609" y="9962"/>
                  <a:pt x="21600" y="9962"/>
                </a:cubicBezTo>
                <a:cubicBezTo>
                  <a:pt x="21191" y="4611"/>
                  <a:pt x="16955" y="372"/>
                  <a:pt x="11606" y="0"/>
                </a:cubicBezTo>
                <a:close/>
                <a:moveTo>
                  <a:pt x="4109" y="2298"/>
                </a:moveTo>
                <a:cubicBezTo>
                  <a:pt x="1794" y="4121"/>
                  <a:pt x="261" y="6838"/>
                  <a:pt x="0" y="9962"/>
                </a:cubicBezTo>
                <a:cubicBezTo>
                  <a:pt x="9146" y="9962"/>
                  <a:pt x="9144" y="9962"/>
                  <a:pt x="9144" y="9962"/>
                </a:cubicBezTo>
                <a:lnTo>
                  <a:pt x="4109" y="2298"/>
                </a:lnTo>
                <a:close/>
                <a:moveTo>
                  <a:pt x="0" y="11569"/>
                </a:moveTo>
                <a:cubicBezTo>
                  <a:pt x="447" y="17203"/>
                  <a:pt x="5111" y="21600"/>
                  <a:pt x="10852" y="21600"/>
                </a:cubicBezTo>
                <a:cubicBezTo>
                  <a:pt x="11821" y="21600"/>
                  <a:pt x="12746" y="21452"/>
                  <a:pt x="13678" y="21228"/>
                </a:cubicBezTo>
                <a:cubicBezTo>
                  <a:pt x="10211" y="11565"/>
                  <a:pt x="10211" y="11569"/>
                  <a:pt x="10211" y="11569"/>
                </a:cubicBezTo>
                <a:lnTo>
                  <a:pt x="0" y="11569"/>
                </a:lnTo>
                <a:close/>
                <a:moveTo>
                  <a:pt x="11909" y="11569"/>
                </a:moveTo>
                <a:lnTo>
                  <a:pt x="15169" y="20684"/>
                </a:lnTo>
                <a:cubicBezTo>
                  <a:pt x="18754" y="19121"/>
                  <a:pt x="21304" y="15662"/>
                  <a:pt x="21600" y="11569"/>
                </a:cubicBezTo>
                <a:cubicBezTo>
                  <a:pt x="11916" y="11569"/>
                  <a:pt x="11909" y="11569"/>
                  <a:pt x="11909" y="11569"/>
                </a:cubicBezTo>
                <a:close/>
              </a:path>
            </a:pathLst>
          </a:custGeom>
          <a:solidFill>
            <a:srgbClr val="FFFFFF"/>
          </a:solidFill>
          <a:ln w="12700">
            <a:miter lim="400000"/>
          </a:ln>
        </p:spPr>
        <p:txBody>
          <a:bodyPr lIns="45719" rIns="45719"/>
          <a:lstStyle/>
          <a:p>
            <a:pPr algn="ctr" defTabSz="914400">
              <a:lnSpc>
                <a:spcPct val="100000"/>
              </a:lnSpc>
              <a:spcBef>
                <a:spcPts val="0"/>
              </a:spcBef>
              <a:defRPr sz="1800">
                <a:solidFill>
                  <a:srgbClr val="32363F"/>
                </a:solidFill>
                <a:latin typeface="Calibri" panose="020F0502020204030204"/>
                <a:ea typeface="Calibri" panose="020F0502020204030204"/>
                <a:cs typeface="Calibri" panose="020F0502020204030204"/>
                <a:sym typeface="Calibri" panose="020F0502020204030204"/>
              </a:defRPr>
            </a:pPr>
            <a:endParaRPr/>
          </a:p>
        </p:txBody>
      </p:sp>
      <p:sp>
        <p:nvSpPr>
          <p:cNvPr id="50" name="文本框_1"/>
          <p:cNvSpPr txBox="1"/>
          <p:nvPr/>
        </p:nvSpPr>
        <p:spPr>
          <a:xfrm>
            <a:off x="3144375" y="8666261"/>
            <a:ext cx="3056737" cy="1145314"/>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将软件的三大模块基本开发完成</a:t>
            </a:r>
            <a:endParaRPr lang="it-IT" altLang="zh-CN"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1" name="文本框_3"/>
          <p:cNvSpPr txBox="1"/>
          <p:nvPr/>
        </p:nvSpPr>
        <p:spPr>
          <a:xfrm>
            <a:off x="2517955" y="6905970"/>
            <a:ext cx="4309580" cy="1666675"/>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1. </a:t>
            </a:r>
            <a:r>
              <a:rPr lang="zh-CN" altLang="en-US"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项目基本模块开发</a:t>
            </a:r>
            <a:r>
              <a:rPr lang="en-US" altLang="zh-CN"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12.05-12.13</a:t>
            </a:r>
            <a:endParaRPr lang="en-GB"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3" name="文本框_1"/>
          <p:cNvSpPr txBox="1"/>
          <p:nvPr/>
        </p:nvSpPr>
        <p:spPr>
          <a:xfrm>
            <a:off x="11145454" y="8741743"/>
            <a:ext cx="4000692" cy="1145314"/>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进行软件测试并完善软件的各个模块</a:t>
            </a:r>
            <a:endParaRPr lang="it-IT" altLang="zh-CN"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54" name="文本框_3"/>
          <p:cNvSpPr txBox="1"/>
          <p:nvPr/>
        </p:nvSpPr>
        <p:spPr>
          <a:xfrm>
            <a:off x="10835052" y="6961684"/>
            <a:ext cx="4000691" cy="1666675"/>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2. </a:t>
            </a:r>
            <a:r>
              <a:rPr lang="zh-CN" altLang="en-US"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项目测试并完善   </a:t>
            </a:r>
            <a:r>
              <a:rPr lang="en-US" altLang="zh-CN"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12.14-12.18</a:t>
            </a:r>
            <a:endParaRPr lang="en-GB" altLang="zh-CN"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9" name="文本框_1"/>
          <p:cNvSpPr txBox="1"/>
          <p:nvPr/>
        </p:nvSpPr>
        <p:spPr>
          <a:xfrm>
            <a:off x="18832101" y="8666261"/>
            <a:ext cx="4309580" cy="591316"/>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defRPr sz="1800">
                <a:solidFill>
                  <a:srgbClr val="FFFFFF"/>
                </a:solidFill>
                <a:latin typeface="Roboto"/>
                <a:ea typeface="Roboto"/>
                <a:cs typeface="Roboto"/>
                <a:sym typeface="Roboto"/>
              </a:defRPr>
            </a:pP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进行功能的拓展</a:t>
            </a:r>
            <a:r>
              <a:rPr lang="en-US" altLang="zh-CN"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“发现”模块</a:t>
            </a:r>
            <a:endParaRPr lang="it-IT" altLang="zh-CN" sz="2400" dirty="0">
              <a:solidFill>
                <a:srgbClr val="42465F"/>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0" name="文本框_3"/>
          <p:cNvSpPr txBox="1"/>
          <p:nvPr/>
        </p:nvSpPr>
        <p:spPr>
          <a:xfrm>
            <a:off x="18670378" y="6905970"/>
            <a:ext cx="4309580" cy="1666675"/>
          </a:xfrm>
          <a:prstGeom prst="rect">
            <a:avLst/>
          </a:prstGeom>
          <a:ln w="12700">
            <a:miter lim="400000"/>
          </a:ln>
        </p:spPr>
        <p:txBody>
          <a:bodyPr wrap="square" lIns="50800" tIns="50800" rIns="50800" bIns="50800">
            <a:spAutoFit/>
          </a:bodyPr>
          <a:lstStyle/>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3. </a:t>
            </a:r>
            <a:r>
              <a:rPr lang="zh-CN" altLang="en-US"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软件功能拓展</a:t>
            </a:r>
            <a:endParaRPr lang="en-US" altLang="zh-CN"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pPr algn="ctr" defTabSz="457200" latinLnBrk="1" hangingPunct="1">
              <a:lnSpc>
                <a:spcPct val="150000"/>
              </a:lnSpc>
              <a:spcBef>
                <a:spcPts val="0"/>
              </a:spcBef>
              <a:tabLst>
                <a:tab pos="5194300" algn="l"/>
              </a:tabLst>
              <a:defRPr sz="1800">
                <a:solidFill>
                  <a:srgbClr val="FFFFFF"/>
                </a:solidFill>
                <a:latin typeface="Roboto"/>
                <a:ea typeface="Roboto"/>
                <a:cs typeface="Roboto"/>
                <a:sym typeface="Roboto"/>
              </a:defRPr>
            </a:pPr>
            <a:r>
              <a:rPr lang="en-US" altLang="zh-CN"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12.19-12.22</a:t>
            </a:r>
            <a:endParaRPr lang="en-GB" altLang="zh-CN" sz="36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62" name="椭圆 61"/>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rot="5400000">
            <a:off x="11945781" y="-10927339"/>
            <a:ext cx="492440" cy="24384000"/>
            <a:chOff x="22959400" y="-27682"/>
            <a:chExt cx="180000" cy="13743682"/>
          </a:xfrm>
        </p:grpSpPr>
        <p:sp>
          <p:nvSpPr>
            <p:cNvPr id="37" name="矩形 36"/>
            <p:cNvSpPr/>
            <p:nvPr/>
          </p:nvSpPr>
          <p:spPr>
            <a:xfrm>
              <a:off x="22959400" y="0"/>
              <a:ext cx="180000" cy="13716000"/>
            </a:xfrm>
            <a:prstGeom prst="rect">
              <a:avLst/>
            </a:prstGeom>
            <a:gradFill flip="none" rotWithShape="1">
              <a:gsLst>
                <a:gs pos="0">
                  <a:srgbClr val="ECF1F7"/>
                </a:gs>
                <a:gs pos="90000">
                  <a:srgbClr val="C4CCD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2959400" y="-27682"/>
              <a:ext cx="180000" cy="7032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9" name="椭圆 38"/>
          <p:cNvSpPr/>
          <p:nvPr/>
        </p:nvSpPr>
        <p:spPr>
          <a:xfrm>
            <a:off x="14149389" y="4040475"/>
            <a:ext cx="686354" cy="68635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477663" y="5661339"/>
            <a:ext cx="1100286" cy="110028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1614368" y="5413703"/>
            <a:ext cx="1100286" cy="1100286"/>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95FB8E17-C5B6-A533-DC76-093C37E4AE7D}"/>
              </a:ext>
            </a:extLst>
          </p:cNvPr>
          <p:cNvSpPr/>
          <p:nvPr/>
        </p:nvSpPr>
        <p:spPr>
          <a:xfrm>
            <a:off x="10907241" y="849162"/>
            <a:ext cx="4154984" cy="830997"/>
          </a:xfrm>
          <a:prstGeom prst="rect">
            <a:avLst/>
          </a:prstGeom>
        </p:spPr>
        <p:txBody>
          <a:bodyPr wrap="none" lIns="0" tIns="0" rIns="0" bIns="0">
            <a:spAutoFit/>
          </a:bodyPr>
          <a:lstStyle/>
          <a:p>
            <a:pPr>
              <a:defRPr/>
            </a:pPr>
            <a:r>
              <a:rPr lang="zh-CN" altLang="en-US" sz="5400" dirty="0">
                <a:ln>
                  <a:solidFill>
                    <a:srgbClr val="42465F"/>
                  </a:solidFill>
                </a:ln>
                <a:solidFill>
                  <a:srgbClr val="42465F"/>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rPr>
              <a:t>项目实施计划</a:t>
            </a:r>
            <a:endParaRPr lang="en-US" altLang="zh-CN" sz="5400" dirty="0">
              <a:ln>
                <a:solidFill>
                  <a:srgbClr val="42465F"/>
                </a:solidFill>
              </a:ln>
              <a:solidFill>
                <a:srgbClr val="42465F"/>
              </a:solidFill>
              <a:latin typeface="阿里巴巴普惠体 M" panose="00020600040101010101" pitchFamily="18" charset="-122"/>
              <a:ea typeface="阿里巴巴普惠体 M" panose="00020600040101010101" pitchFamily="18" charset="-122"/>
              <a:cs typeface="阿里巴巴普惠体 M" panose="00020600040101010101" pitchFamily="18" charset="-122"/>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9077093" y="-2059968"/>
            <a:ext cx="981307" cy="981307"/>
          </a:xfrm>
          <a:prstGeom prst="ellipse">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326030" y="-2059968"/>
            <a:ext cx="981307" cy="981307"/>
          </a:xfrm>
          <a:prstGeom prst="ellipse">
            <a:avLst/>
          </a:prstGeom>
          <a:solidFill>
            <a:srgbClr val="C4C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1574967" y="-2059968"/>
            <a:ext cx="981307" cy="981307"/>
          </a:xfrm>
          <a:prstGeom prst="ellipse">
            <a:avLst/>
          </a:prstGeom>
          <a:solidFill>
            <a:srgbClr val="42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7787049" y="2431077"/>
            <a:ext cx="8853850" cy="8853848"/>
          </a:xfrm>
          <a:prstGeom prst="ellipse">
            <a:avLst/>
          </a:prstGeom>
          <a:noFill/>
          <a:ln w="38100">
            <a:solidFill>
              <a:srgbClr val="C4CCD9"/>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10069797" y="221673"/>
            <a:ext cx="5550393" cy="13494328"/>
          </a:xfrm>
          <a:prstGeom prst="rect">
            <a:avLst/>
          </a:prstGeom>
          <a:solidFill>
            <a:srgbClr val="ECF1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881897" y="3547899"/>
            <a:ext cx="6620206" cy="662020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5240246" y="9342359"/>
            <a:ext cx="746886" cy="746884"/>
            <a:chOff x="12414816" y="12344400"/>
            <a:chExt cx="1056518" cy="1056516"/>
          </a:xfrm>
        </p:grpSpPr>
        <p:sp>
          <p:nvSpPr>
            <p:cNvPr id="26" name="椭圆 25"/>
            <p:cNvSpPr/>
            <p:nvPr/>
          </p:nvSpPr>
          <p:spPr>
            <a:xfrm>
              <a:off x="12414816" y="12344400"/>
              <a:ext cx="1056518" cy="1056516"/>
            </a:xfrm>
            <a:prstGeom prst="ellipse">
              <a:avLst/>
            </a:prstGeom>
            <a:solidFill>
              <a:srgbClr val="ECF1F7"/>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9203298" y="920390"/>
            <a:ext cx="5724644" cy="923330"/>
          </a:xfrm>
          <a:prstGeom prst="rect">
            <a:avLst/>
          </a:prstGeom>
          <a:noFill/>
        </p:spPr>
        <p:txBody>
          <a:bodyPr wrap="none" rtlCol="0">
            <a:spAutoFit/>
          </a:bodyPr>
          <a:lstStyle/>
          <a:p>
            <a:pPr algn="ctr"/>
            <a:r>
              <a:rPr lang="zh-CN" altLang="en-US" sz="5400" dirty="0">
                <a:solidFill>
                  <a:srgbClr val="42465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项目开发进展情况</a:t>
            </a:r>
          </a:p>
        </p:txBody>
      </p:sp>
      <p:sp>
        <p:nvSpPr>
          <p:cNvPr id="40" name="椭圆 39"/>
          <p:cNvSpPr/>
          <p:nvPr/>
        </p:nvSpPr>
        <p:spPr>
          <a:xfrm>
            <a:off x="19065556" y="1558859"/>
            <a:ext cx="1670621" cy="1670620"/>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38271" y="11095996"/>
            <a:ext cx="1123014" cy="112301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2832926" y="-2059968"/>
            <a:ext cx="981307" cy="98130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10069797" y="10495483"/>
            <a:ext cx="746886" cy="746884"/>
            <a:chOff x="12414816" y="12344400"/>
            <a:chExt cx="1056518" cy="1056516"/>
          </a:xfrm>
        </p:grpSpPr>
        <p:sp>
          <p:nvSpPr>
            <p:cNvPr id="42" name="椭圆 41"/>
            <p:cNvSpPr/>
            <p:nvPr/>
          </p:nvSpPr>
          <p:spPr>
            <a:xfrm>
              <a:off x="12414816" y="12344400"/>
              <a:ext cx="1056518" cy="1056516"/>
            </a:xfrm>
            <a:prstGeom prst="ellipse">
              <a:avLst/>
            </a:prstGeom>
            <a:solidFill>
              <a:srgbClr val="ECF1F7"/>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2770417" y="12700000"/>
              <a:ext cx="345316" cy="345316"/>
            </a:xfrm>
            <a:prstGeom prst="ellipse">
              <a:avLst/>
            </a:prstGeom>
            <a:solidFill>
              <a:srgbClr val="42465F"/>
            </a:solidFill>
            <a:ln w="38100">
              <a:solidFill>
                <a:srgbClr val="C4CC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椭圆 51"/>
          <p:cNvSpPr/>
          <p:nvPr/>
        </p:nvSpPr>
        <p:spPr>
          <a:xfrm>
            <a:off x="-582793" y="11657502"/>
            <a:ext cx="2421395" cy="2421394"/>
          </a:xfrm>
          <a:prstGeom prst="ellipse">
            <a:avLst/>
          </a:prstGeom>
          <a:gradFill flip="none" rotWithShape="1">
            <a:gsLst>
              <a:gs pos="0">
                <a:srgbClr val="ECF1F7"/>
              </a:gs>
              <a:gs pos="90000">
                <a:srgbClr val="C4CCD9"/>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1984383F-DE18-36B7-A364-CA55922E8120}"/>
              </a:ext>
            </a:extLst>
          </p:cNvPr>
          <p:cNvPicPr>
            <a:picLocks noChangeAspect="1"/>
          </p:cNvPicPr>
          <p:nvPr/>
        </p:nvPicPr>
        <p:blipFill>
          <a:blip r:embed="rId2"/>
          <a:stretch>
            <a:fillRect/>
          </a:stretch>
        </p:blipFill>
        <p:spPr>
          <a:xfrm>
            <a:off x="8719457" y="2725016"/>
            <a:ext cx="14535350" cy="8932485"/>
          </a:xfrm>
          <a:prstGeom prst="rect">
            <a:avLst/>
          </a:prstGeom>
        </p:spPr>
      </p:pic>
      <p:sp>
        <p:nvSpPr>
          <p:cNvPr id="4" name="文本框 3">
            <a:extLst>
              <a:ext uri="{FF2B5EF4-FFF2-40B4-BE49-F238E27FC236}">
                <a16:creationId xmlns:a16="http://schemas.microsoft.com/office/drawing/2014/main" id="{4BD1636F-45A0-71F1-C60D-478EA96EDDD6}"/>
              </a:ext>
            </a:extLst>
          </p:cNvPr>
          <p:cNvSpPr txBox="1"/>
          <p:nvPr/>
        </p:nvSpPr>
        <p:spPr>
          <a:xfrm>
            <a:off x="1527737" y="3804985"/>
            <a:ext cx="6429178" cy="6186309"/>
          </a:xfrm>
          <a:prstGeom prst="rect">
            <a:avLst/>
          </a:prstGeom>
          <a:noFill/>
        </p:spPr>
        <p:txBody>
          <a:bodyPr wrap="square" rtlCol="0">
            <a:spAutoFit/>
          </a:bodyPr>
          <a:lstStyle/>
          <a:p>
            <a:r>
              <a:rPr lang="zh-CN" altLang="en-US" sz="4400" dirty="0">
                <a:latin typeface="华光黑变_CNKI" panose="02000500000000000000" pitchFamily="2" charset="-122"/>
                <a:ea typeface="华光黑变_CNKI" panose="02000500000000000000" pitchFamily="2" charset="-122"/>
              </a:rPr>
              <a:t>目前，我们的软件“运动梅”已经趋于完善。</a:t>
            </a:r>
            <a:endParaRPr lang="en-US" altLang="zh-CN" sz="4400" dirty="0">
              <a:latin typeface="华光黑变_CNKI" panose="02000500000000000000" pitchFamily="2" charset="-122"/>
              <a:ea typeface="华光黑变_CNKI" panose="02000500000000000000" pitchFamily="2" charset="-122"/>
            </a:endParaRPr>
          </a:p>
          <a:p>
            <a:endParaRPr lang="en-US" altLang="zh-CN" sz="4400" dirty="0">
              <a:latin typeface="华光黑变_CNKI" panose="02000500000000000000" pitchFamily="2" charset="-122"/>
              <a:ea typeface="华光黑变_CNKI" panose="02000500000000000000" pitchFamily="2" charset="-122"/>
            </a:endParaRPr>
          </a:p>
          <a:p>
            <a:r>
              <a:rPr lang="zh-CN" altLang="en-US" sz="4400" dirty="0">
                <a:latin typeface="华光黑变_CNKI" panose="02000500000000000000" pitchFamily="2" charset="-122"/>
                <a:ea typeface="华光黑变_CNKI" panose="02000500000000000000" pitchFamily="2" charset="-122"/>
              </a:rPr>
              <a:t>该软件的功能总共分为“运动”，“发现”，“社区”，“我的”四个模块，可以满足用户运动、记录运动、学习、交流以及个性设置等要求。</a:t>
            </a:r>
          </a:p>
        </p:txBody>
      </p:sp>
    </p:spTree>
    <p:extLst>
      <p:ext uri="{BB962C8B-B14F-4D97-AF65-F5344CB8AC3E}">
        <p14:creationId xmlns:p14="http://schemas.microsoft.com/office/powerpoint/2010/main" val="3217828243"/>
      </p:ext>
    </p:extLst>
  </p:cSld>
  <p:clrMapOvr>
    <a:masterClrMapping/>
  </p:clrMapOvr>
  <p:transition spd="slow">
    <p:push/>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8b9804ab-950e-4bff-b5fe-78708f7d0d47"/>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TotalTime>
  <Words>2347</Words>
  <Application>Microsoft Office PowerPoint</Application>
  <PresentationFormat>自定义</PresentationFormat>
  <Paragraphs>274</Paragraphs>
  <Slides>29</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29</vt:i4>
      </vt:variant>
    </vt:vector>
  </HeadingPairs>
  <TitlesOfParts>
    <vt:vector size="53" baseType="lpstr">
      <vt:lpstr>华光标题宋_CNKI</vt:lpstr>
      <vt:lpstr>Arial</vt:lpstr>
      <vt:lpstr>Wingdings</vt:lpstr>
      <vt:lpstr>华文彩云</vt:lpstr>
      <vt:lpstr>Arimo</vt:lpstr>
      <vt:lpstr>Calibri Light</vt:lpstr>
      <vt:lpstr>楷体</vt:lpstr>
      <vt:lpstr>Times New Roman</vt:lpstr>
      <vt:lpstr>华文楷体</vt:lpstr>
      <vt:lpstr>阿里巴巴普惠体 M</vt:lpstr>
      <vt:lpstr>阿里巴巴普惠体 R</vt:lpstr>
      <vt:lpstr>华文隶书</vt:lpstr>
      <vt:lpstr>新宋体</vt:lpstr>
      <vt:lpstr>FangSong</vt:lpstr>
      <vt:lpstr>Abadi</vt:lpstr>
      <vt:lpstr>华光黑变_CNKI</vt:lpstr>
      <vt:lpstr>宋体</vt:lpstr>
      <vt:lpstr>Calibri</vt:lpstr>
      <vt:lpstr>微软雅黑</vt:lpstr>
      <vt:lpstr>阿里巴巴普惠体 B</vt:lpstr>
      <vt:lpstr>华文中宋</vt:lpstr>
      <vt:lpstr>华文行楷</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zhiyu</dc:creator>
  <cp:lastModifiedBy>彭 文琦</cp:lastModifiedBy>
  <cp:revision>85</cp:revision>
  <dcterms:created xsi:type="dcterms:W3CDTF">2021-01-29T02:30:00Z</dcterms:created>
  <dcterms:modified xsi:type="dcterms:W3CDTF">2022-12-23T18:22:07Z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42380B9A4D3B49E5928BFEEB5CAEE186</vt:lpwstr>
  </property>
  <property fmtid="{D5CDD505-2E9C-101B-9397-08002B2CF9AE}" pid="3" name="KSOProductBuildVer">
    <vt:lpwstr>2052-11.1.0.12980</vt:lpwstr>
  </property>
  <property fmtid="{D5CDD505-2E9C-101B-9397-08002B2CF9AE}" pid="4" name="KSOTemplateUUID">
    <vt:lpwstr>v1.0_mb_dFcBFIfK6qZ/RLIHadvZxA==</vt:lpwstr>
  </property>
</Properties>
</file>